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  <Relationship Id="rId5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5"/>
  </p:notesMasterIdLst>
  <p:sldIdLst>
    <p:sldId id="1452" r:id="rId2"/>
    <p:sldId id="1439" r:id="rId3"/>
    <p:sldId id="1459" r:id="rId4"/>
    <p:sldId id="1457" r:id="rId5"/>
    <p:sldId id="1469" r:id="rId6"/>
    <p:sldId id="1470" r:id="rId7"/>
    <p:sldId id="1471" r:id="rId8"/>
    <p:sldId id="1472" r:id="rId9"/>
    <p:sldId id="1474" r:id="rId10"/>
    <p:sldId id="1475" r:id="rId11"/>
    <p:sldId id="1476" r:id="rId12"/>
    <p:sldId id="1477" r:id="rId13"/>
    <p:sldId id="145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9589"/>
    <a:srgbClr val="CAC521"/>
    <a:srgbClr val="95B3AC"/>
    <a:srgbClr val="8FAE16"/>
    <a:srgbClr val="BBC01C"/>
    <a:srgbClr val="D5DF25"/>
    <a:srgbClr val="7C83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6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68" y="-96"/>
      </p:cViewPr>
      <p:guideLst>
        <p:guide orient="horz" pos="2196"/>
        <p:guide pos="41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notesMaster" Target="notesMasters/notesMaster1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heme" Target="theme/theme1.xml"/>
  <Relationship Id="rId19" Type="http://schemas.openxmlformats.org/officeDocument/2006/relationships/tableStyles" Target="tableStyles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5876-4BD8-403B-AB16-ED8ED40BB350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322B0-4340-4527-BA79-DEF64569E9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588" y="0"/>
            <a:ext cx="0" cy="0"/>
          </a:xfrm>
        </p:spPr>
      </p:sp>
      <p:sp>
        <p:nvSpPr>
          <p:cNvPr id="6147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1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/>
            <a:fld id="{9A0DB2DC-4C9A-4742-B13C-FB6460FD3503}" type="slidenum">
              <a:rPr lang="zh-CN" altLang="en-US" sz="1800">
                <a:latin typeface="Calibri" panose="020F0502020204030204"/>
                <a:ea typeface="宋体" panose="02010600030101010101" pitchFamily="2" charset="-122"/>
              </a:rPr>
              <a:pPr lvl="0"/>
              <a:t>13</a:t>
            </a:fld>
            <a:endParaRPr lang="zh-CN" altLang="en-US" sz="18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987685-9BF2-4C1E-8233-411FC1472B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jpeg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jpeg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1" r="24995" b="6371"/>
          <a:stretch>
            <a:fillRect/>
          </a:stretch>
        </p:blipFill>
        <p:spPr>
          <a:xfrm>
            <a:off x="-96186" y="-1"/>
            <a:ext cx="12288185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5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1" r="24995" b="6371"/>
          <a:stretch>
            <a:fillRect/>
          </a:stretch>
        </p:blipFill>
        <p:spPr>
          <a:xfrm>
            <a:off x="-96186" y="-1"/>
            <a:ext cx="12288185" cy="685800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5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slideLayout" Target="../slideLayouts/slideLayout14.xml"/>
  <Relationship Id="rId15" Type="http://schemas.openxmlformats.org/officeDocument/2006/relationships/slideLayout" Target="../slideLayouts/slideLayout15.xml"/>
  <Relationship Id="rId16" Type="http://schemas.openxmlformats.org/officeDocument/2006/relationships/slideLayout" Target="../slideLayouts/slideLayout16.xml"/>
  <Relationship Id="rId17" Type="http://schemas.openxmlformats.org/officeDocument/2006/relationships/slideLayout" Target="../slideLayouts/slideLayout17.xml"/>
  <Relationship Id="rId18" Type="http://schemas.openxmlformats.org/officeDocument/2006/relationships/slideLayout" Target="../slideLayouts/slideLayout18.xml"/>
  <Relationship Id="rId19" Type="http://schemas.openxmlformats.org/officeDocument/2006/relationships/slideLayout" Target="../slideLayouts/slideLayout19.xml"/>
  <Relationship Id="rId2" Type="http://schemas.openxmlformats.org/officeDocument/2006/relationships/slideLayout" Target="../slideLayouts/slideLayout2.xml"/>
  <Relationship Id="rId20" Type="http://schemas.openxmlformats.org/officeDocument/2006/relationships/slideLayout" Target="../slideLayouts/slideLayout20.xml"/>
  <Relationship Id="rId21" Type="http://schemas.openxmlformats.org/officeDocument/2006/relationships/slideLayout" Target="../slideLayouts/slideLayout21.xml"/>
  <Relationship Id="rId22" Type="http://schemas.openxmlformats.org/officeDocument/2006/relationships/slideLayout" Target="../slideLayouts/slideLayout22.xml"/>
  <Relationship Id="rId23" Type="http://schemas.openxmlformats.org/officeDocument/2006/relationships/slideLayout" Target="../slideLayouts/slideLayout23.xml"/>
  <Relationship Id="rId24" Type="http://schemas.openxmlformats.org/officeDocument/2006/relationships/theme" Target="../theme/theme1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9FD1-B9FD-4788-B6D7-7BACD8F071AA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0E09-F90E-4EA2-9715-D98AD80871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</p:sldLayoutIdLst>
  <mc:AlternateContent xmlns:mc="http://schemas.openxmlformats.org/markup-compatibility/2006">
    <mc:Choice xmlns:p14="http://schemas.microsoft.com/office/powerpoint/2010/main" xmlns="" Requires="p14">
      <p:transition spd="slow" p14:dur="1250" advClick="0" advTm="3000">
        <p:push dir="u"/>
      </p:transition>
    </mc:Choice>
    <mc:Fallback>
      <p:transition spd="slow" advClick="0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2.png"/>
  <Relationship Id="rId4" Type="http://schemas.openxmlformats.org/officeDocument/2006/relationships/image" Target="../media/image3.jpeg"/>
  <Relationship Id="rId5" Type="http://schemas.openxmlformats.org/officeDocument/2006/relationships/image" Target="../media/image4.jpe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0.xml"/>
  <Relationship Id="rId3" Type="http://schemas.openxmlformats.org/officeDocument/2006/relationships/image" Target="../media/image5.jpe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1.xml"/>
  <Relationship Id="rId3" Type="http://schemas.openxmlformats.org/officeDocument/2006/relationships/image" Target="../media/image5.jpe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tags" Target="../tags/tag3.xml"/>
  <Relationship Id="rId2" Type="http://schemas.openxmlformats.org/officeDocument/2006/relationships/slideLayout" Target="../slideLayouts/slideLayout7.xml"/>
  <Relationship Id="rId3" Type="http://schemas.openxmlformats.org/officeDocument/2006/relationships/notesSlide" Target="../notesSlides/notesSlide12.xml"/>
  <Relationship Id="rId4" Type="http://schemas.openxmlformats.org/officeDocument/2006/relationships/image" Target="../media/image5.jpe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3.xml"/>
  <Relationship Id="rId3" Type="http://schemas.openxmlformats.org/officeDocument/2006/relationships/image" Target="../media/image6.jpeg"/>
  <Relationship Id="rId4" Type="http://schemas.microsoft.com/office/2007/relationships/hdphoto" Target="../media/hdphoto1.wdp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5.jpe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3.xml"/>
  <Relationship Id="rId3" Type="http://schemas.openxmlformats.org/officeDocument/2006/relationships/image" Target="../media/image5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5.jpe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5.jpe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5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tags" Target="../tags/tag1.xml"/>
  <Relationship Id="rId2" Type="http://schemas.openxmlformats.org/officeDocument/2006/relationships/slideLayout" Target="../slideLayouts/slideLayout7.xml"/>
  <Relationship Id="rId3" Type="http://schemas.openxmlformats.org/officeDocument/2006/relationships/notesSlide" Target="../notesSlides/notesSlide7.xml"/>
  <Relationship Id="rId4" Type="http://schemas.openxmlformats.org/officeDocument/2006/relationships/image" Target="../media/image5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5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tags" Target="../tags/tag2.xml"/>
  <Relationship Id="rId2" Type="http://schemas.openxmlformats.org/officeDocument/2006/relationships/slideLayout" Target="../slideLayouts/slideLayout7.xml"/>
  <Relationship Id="rId3" Type="http://schemas.openxmlformats.org/officeDocument/2006/relationships/notesSlide" Target="../notesSlides/notesSlide9.xml"/>
  <Relationship Id="rId4" Type="http://schemas.openxmlformats.org/officeDocument/2006/relationships/image" Target="../media/image5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640715" y="316865"/>
            <a:ext cx="10633710" cy="2444750"/>
          </a:xfrm>
        </p:spPr>
        <p:txBody>
          <a:bodyPr vert="horz" wrap="square" lIns="91440" tIns="45720" rIns="91440" bIns="45720" anchor="ctr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spc="-80" dirty="0" smtClean="0">
                <a:solidFill>
                  <a:srgbClr val="FF505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/>
            </a:r>
            <a:br>
              <a:rPr lang="en-US" altLang="zh-CN" sz="4000" b="1" spc="-80" dirty="0" smtClean="0">
                <a:solidFill>
                  <a:srgbClr val="FF505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</a:br>
            <a:r>
              <a:rPr lang="en-US" altLang="zh-CN" sz="4000" b="1" spc="-80" dirty="0" smtClean="0">
                <a:solidFill>
                  <a:srgbClr val="FF505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/>
            </a:r>
            <a:br>
              <a:rPr lang="en-US" altLang="zh-CN" sz="4000" b="1" spc="-80" dirty="0" smtClean="0">
                <a:solidFill>
                  <a:srgbClr val="FF505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</a:br>
            <a:r>
              <a:rPr lang="zh-CN" altLang="en-US" sz="4000" b="1" spc="-80" dirty="0" smtClean="0">
                <a:solidFill>
                  <a:srgbClr val="FF505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研究方案名称</a:t>
            </a:r>
            <a:br>
              <a:rPr lang="zh-CN" altLang="en-US" sz="4000" b="1" spc="-80" dirty="0" smtClean="0">
                <a:solidFill>
                  <a:srgbClr val="FF505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</a:br>
            <a:r>
              <a:rPr lang="zh-CN" altLang="en-US" sz="2700" b="1" spc="-80" dirty="0" smtClean="0">
                <a:solidFill>
                  <a:srgbClr val="FF505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主要研究者：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副标题 2"/>
          <p:cNvSpPr txBox="1"/>
          <p:nvPr/>
        </p:nvSpPr>
        <p:spPr bwMode="auto">
          <a:xfrm>
            <a:off x="6184900" y="2654935"/>
            <a:ext cx="582295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副标题 2"/>
          <p:cNvSpPr txBox="1"/>
          <p:nvPr/>
        </p:nvSpPr>
        <p:spPr bwMode="auto">
          <a:xfrm>
            <a:off x="5748020" y="4159250"/>
            <a:ext cx="582295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副标题 2"/>
          <p:cNvSpPr txBox="1"/>
          <p:nvPr/>
        </p:nvSpPr>
        <p:spPr bwMode="auto">
          <a:xfrm>
            <a:off x="4401879" y="4561367"/>
            <a:ext cx="7821871" cy="7135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" name="副标题 2"/>
          <p:cNvSpPr txBox="1"/>
          <p:nvPr/>
        </p:nvSpPr>
        <p:spPr bwMode="auto">
          <a:xfrm>
            <a:off x="6400800" y="3424555"/>
            <a:ext cx="582295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R="0" algn="ctr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8" y="-10477"/>
            <a:ext cx="3726815" cy="1001395"/>
          </a:xfrm>
          <a:prstGeom prst="rect">
            <a:avLst/>
          </a:prstGeom>
          <a:noFill/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3764280"/>
            <a:ext cx="5899785" cy="3101975"/>
          </a:xfrm>
          <a:prstGeom prst="rect">
            <a:avLst/>
          </a:prstGeom>
        </p:spPr>
      </p:pic>
      <p:pic>
        <p:nvPicPr>
          <p:cNvPr id="18" name="图片 1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920" y="3763010"/>
            <a:ext cx="6358255" cy="31394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107950" y="795655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八、受试者的医疗和保护</a:t>
            </a:r>
          </a:p>
        </p:txBody>
      </p:sp>
      <p:cxnSp>
        <p:nvCxnSpPr>
          <p:cNvPr id="13316" name="AutoShape 5"/>
          <p:cNvCxnSpPr/>
          <p:nvPr/>
        </p:nvCxnSpPr>
        <p:spPr>
          <a:xfrm>
            <a:off x="1537335" y="148526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0" y="795655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九、隐私和保密</a:t>
            </a:r>
          </a:p>
        </p:txBody>
      </p:sp>
      <p:cxnSp>
        <p:nvCxnSpPr>
          <p:cNvPr id="5" name="AutoShape 5"/>
          <p:cNvCxnSpPr/>
          <p:nvPr/>
        </p:nvCxnSpPr>
        <p:spPr>
          <a:xfrm>
            <a:off x="1664335" y="158051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123190" y="936625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十、弱势群体的特殊保护（若涉及）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24915" y="2203768"/>
          <a:ext cx="7924800" cy="39926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/>
                <a:gridCol w="4724400"/>
              </a:tblGrid>
              <a:tr h="70104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弱势群体</a:t>
                      </a:r>
                      <a:endParaRPr lang="en-US" altLang="zh-CN" sz="20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CN" altLang="en-US" sz="20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90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涉及的弱势群体种类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必要理由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904">
                <a:tc>
                  <a:txBody>
                    <a:bodyPr/>
                    <a:lstStyle/>
                    <a:p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保护措施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2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知情同意书的签署特殊要求</a:t>
                      </a:r>
                      <a:endParaRPr lang="en-US" altLang="zh-CN" sz="16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AutoShape 5"/>
          <p:cNvCxnSpPr/>
          <p:nvPr/>
        </p:nvCxnSpPr>
        <p:spPr>
          <a:xfrm>
            <a:off x="1664335" y="158051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10" name="图片 9" descr="微信图片_202206020955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框 5"/>
          <p:cNvSpPr txBox="1"/>
          <p:nvPr/>
        </p:nvSpPr>
        <p:spPr>
          <a:xfrm>
            <a:off x="5252085" y="5773738"/>
            <a:ext cx="198323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charset="0"/>
              </a:rPr>
              <a:t>谢   谢！</a:t>
            </a:r>
            <a:endParaRPr lang="zh-CN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3270"/>
            <a:ext cx="12191999" cy="4820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412750" y="89027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1690" y="1894205"/>
            <a:ext cx="8572500" cy="4361180"/>
            <a:chOff x="450" y="2020"/>
            <a:chExt cx="13500" cy="6868"/>
          </a:xfrm>
        </p:grpSpPr>
        <p:grpSp>
          <p:nvGrpSpPr>
            <p:cNvPr id="6153" name="组合 11"/>
            <p:cNvGrpSpPr/>
            <p:nvPr/>
          </p:nvGrpSpPr>
          <p:grpSpPr>
            <a:xfrm>
              <a:off x="450" y="2020"/>
              <a:ext cx="6300" cy="1018"/>
              <a:chOff x="1617169" y="1576485"/>
              <a:chExt cx="5231982" cy="1017659"/>
            </a:xfrm>
          </p:grpSpPr>
          <p:grpSp>
            <p:nvGrpSpPr>
              <p:cNvPr id="6217" name="组合 9"/>
              <p:cNvGrpSpPr/>
              <p:nvPr/>
            </p:nvGrpSpPr>
            <p:grpSpPr>
              <a:xfrm>
                <a:off x="1617169" y="1576485"/>
                <a:ext cx="5231982" cy="1017659"/>
                <a:chOff x="1617169" y="1576485"/>
                <a:chExt cx="5231982" cy="1017659"/>
              </a:xfrm>
            </p:grpSpPr>
            <p:sp>
              <p:nvSpPr>
                <p:cNvPr id="6219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20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4" y="1701504"/>
                  <a:ext cx="813864" cy="83012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accent1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222" name="TextBox 105"/>
                <p:cNvSpPr txBox="1"/>
                <p:nvPr/>
              </p:nvSpPr>
              <p:spPr>
                <a:xfrm>
                  <a:off x="2372778" y="1576485"/>
                  <a:ext cx="3542090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研究背景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218" name="TextBox 106"/>
              <p:cNvSpPr txBox="1"/>
              <p:nvPr/>
            </p:nvSpPr>
            <p:spPr>
              <a:xfrm>
                <a:off x="1948437" y="1749006"/>
                <a:ext cx="37382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4" name="组合 18"/>
            <p:cNvGrpSpPr/>
            <p:nvPr/>
          </p:nvGrpSpPr>
          <p:grpSpPr>
            <a:xfrm>
              <a:off x="7538" y="2025"/>
              <a:ext cx="6412" cy="1018"/>
              <a:chOff x="1617169" y="1576485"/>
              <a:chExt cx="5325411" cy="1017659"/>
            </a:xfrm>
          </p:grpSpPr>
          <p:grpSp>
            <p:nvGrpSpPr>
              <p:cNvPr id="6211" name="组合 19"/>
              <p:cNvGrpSpPr/>
              <p:nvPr/>
            </p:nvGrpSpPr>
            <p:grpSpPr>
              <a:xfrm>
                <a:off x="1617169" y="1576485"/>
                <a:ext cx="5325411" cy="1017659"/>
                <a:chOff x="1617169" y="1576485"/>
                <a:chExt cx="5325411" cy="1017659"/>
              </a:xfrm>
            </p:grpSpPr>
            <p:sp>
              <p:nvSpPr>
                <p:cNvPr id="6213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14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3" y="1701504"/>
                  <a:ext cx="813864" cy="83012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216" name="TextBox 105"/>
                <p:cNvSpPr txBox="1"/>
                <p:nvPr/>
              </p:nvSpPr>
              <p:spPr>
                <a:xfrm>
                  <a:off x="2177740" y="1576485"/>
                  <a:ext cx="4764840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知情同意书告之的信息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212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5" name="组合 25"/>
            <p:cNvGrpSpPr/>
            <p:nvPr/>
          </p:nvGrpSpPr>
          <p:grpSpPr>
            <a:xfrm>
              <a:off x="450" y="5063"/>
              <a:ext cx="6300" cy="892"/>
              <a:chOff x="1617169" y="1700808"/>
              <a:chExt cx="5231982" cy="894148"/>
            </a:xfrm>
          </p:grpSpPr>
          <p:grpSp>
            <p:nvGrpSpPr>
              <p:cNvPr id="6205" name="组合 9"/>
              <p:cNvGrpSpPr/>
              <p:nvPr/>
            </p:nvGrpSpPr>
            <p:grpSpPr>
              <a:xfrm>
                <a:off x="1617169" y="1700808"/>
                <a:ext cx="5231982" cy="894148"/>
                <a:chOff x="1617169" y="1700808"/>
                <a:chExt cx="5231982" cy="894148"/>
              </a:xfrm>
            </p:grpSpPr>
            <p:sp>
              <p:nvSpPr>
                <p:cNvPr id="6207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08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4" y="1700808"/>
                  <a:ext cx="813864" cy="83153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210" name="TextBox 105"/>
                <p:cNvSpPr txBox="1"/>
                <p:nvPr/>
              </p:nvSpPr>
              <p:spPr>
                <a:xfrm>
                  <a:off x="2559635" y="1867244"/>
                  <a:ext cx="3865975" cy="7277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试验入排终止标准</a:t>
                  </a:r>
                </a:p>
              </p:txBody>
            </p:sp>
          </p:grpSp>
          <p:sp>
            <p:nvSpPr>
              <p:cNvPr id="6206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6" name="组合 32"/>
            <p:cNvGrpSpPr/>
            <p:nvPr/>
          </p:nvGrpSpPr>
          <p:grpSpPr>
            <a:xfrm>
              <a:off x="450" y="3600"/>
              <a:ext cx="6300" cy="893"/>
              <a:chOff x="1617169" y="1700808"/>
              <a:chExt cx="5231983" cy="893335"/>
            </a:xfrm>
          </p:grpSpPr>
          <p:grpSp>
            <p:nvGrpSpPr>
              <p:cNvPr id="6199" name="组合 9"/>
              <p:cNvGrpSpPr/>
              <p:nvPr/>
            </p:nvGrpSpPr>
            <p:grpSpPr>
              <a:xfrm>
                <a:off x="1617169" y="1700808"/>
                <a:ext cx="5231983" cy="893335"/>
                <a:chOff x="1617169" y="1700808"/>
                <a:chExt cx="5231983" cy="893335"/>
              </a:xfrm>
            </p:grpSpPr>
            <p:sp>
              <p:nvSpPr>
                <p:cNvPr id="6201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02" name="Freeform 10"/>
                <p:cNvSpPr/>
                <p:nvPr/>
              </p:nvSpPr>
              <p:spPr>
                <a:xfrm>
                  <a:off x="1617169" y="1799777"/>
                  <a:ext cx="5231983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4" y="1700808"/>
                  <a:ext cx="813864" cy="83077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204" name="TextBox 105"/>
                <p:cNvSpPr txBox="1"/>
                <p:nvPr/>
              </p:nvSpPr>
              <p:spPr>
                <a:xfrm>
                  <a:off x="2559635" y="1867244"/>
                  <a:ext cx="2869420" cy="7268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临床试验设计</a:t>
                  </a:r>
                </a:p>
              </p:txBody>
            </p:sp>
          </p:grpSp>
          <p:sp>
            <p:nvSpPr>
              <p:cNvPr id="6200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7" name="组合 39"/>
            <p:cNvGrpSpPr/>
            <p:nvPr/>
          </p:nvGrpSpPr>
          <p:grpSpPr>
            <a:xfrm>
              <a:off x="450" y="6413"/>
              <a:ext cx="6510" cy="1017"/>
              <a:chOff x="1617169" y="1576485"/>
              <a:chExt cx="5406383" cy="1017659"/>
            </a:xfrm>
          </p:grpSpPr>
          <p:grpSp>
            <p:nvGrpSpPr>
              <p:cNvPr id="6193" name="组合 9"/>
              <p:cNvGrpSpPr/>
              <p:nvPr/>
            </p:nvGrpSpPr>
            <p:grpSpPr>
              <a:xfrm>
                <a:off x="1617169" y="1576485"/>
                <a:ext cx="5406383" cy="1017659"/>
                <a:chOff x="1617169" y="1576485"/>
                <a:chExt cx="5406383" cy="1017659"/>
              </a:xfrm>
            </p:grpSpPr>
            <p:sp>
              <p:nvSpPr>
                <p:cNvPr id="6195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6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4" y="1701505"/>
                  <a:ext cx="813864" cy="83013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98" name="TextBox 105"/>
                <p:cNvSpPr txBox="1"/>
                <p:nvPr/>
              </p:nvSpPr>
              <p:spPr>
                <a:xfrm>
                  <a:off x="2372778" y="1576485"/>
                  <a:ext cx="4650774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试验的风险与获益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94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8" name="组合 46"/>
            <p:cNvGrpSpPr/>
            <p:nvPr/>
          </p:nvGrpSpPr>
          <p:grpSpPr>
            <a:xfrm>
              <a:off x="450" y="7870"/>
              <a:ext cx="6390" cy="1018"/>
              <a:chOff x="1617169" y="1576485"/>
              <a:chExt cx="5306727" cy="1017659"/>
            </a:xfrm>
          </p:grpSpPr>
          <p:grpSp>
            <p:nvGrpSpPr>
              <p:cNvPr id="6187" name="组合 9"/>
              <p:cNvGrpSpPr/>
              <p:nvPr/>
            </p:nvGrpSpPr>
            <p:grpSpPr>
              <a:xfrm>
                <a:off x="1617169" y="1576485"/>
                <a:ext cx="5306727" cy="1017659"/>
                <a:chOff x="1617169" y="1576485"/>
                <a:chExt cx="5306727" cy="1017659"/>
              </a:xfrm>
            </p:grpSpPr>
            <p:sp>
              <p:nvSpPr>
                <p:cNvPr id="6189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0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4" y="1701504"/>
                  <a:ext cx="813864" cy="83012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92" name="TextBox 105"/>
                <p:cNvSpPr txBox="1"/>
                <p:nvPr/>
              </p:nvSpPr>
              <p:spPr>
                <a:xfrm>
                  <a:off x="2372778" y="1576485"/>
                  <a:ext cx="4551118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受试者的招募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88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9" name="组合 53"/>
            <p:cNvGrpSpPr/>
            <p:nvPr/>
          </p:nvGrpSpPr>
          <p:grpSpPr>
            <a:xfrm>
              <a:off x="7538" y="3488"/>
              <a:ext cx="6300" cy="1017"/>
              <a:chOff x="1617169" y="1576485"/>
              <a:chExt cx="5231982" cy="1017659"/>
            </a:xfrm>
          </p:grpSpPr>
          <p:grpSp>
            <p:nvGrpSpPr>
              <p:cNvPr id="6181" name="组合 9"/>
              <p:cNvGrpSpPr/>
              <p:nvPr/>
            </p:nvGrpSpPr>
            <p:grpSpPr>
              <a:xfrm>
                <a:off x="1617169" y="1576485"/>
                <a:ext cx="5231982" cy="1017659"/>
                <a:chOff x="1617169" y="1576485"/>
                <a:chExt cx="5231982" cy="1017659"/>
              </a:xfrm>
            </p:grpSpPr>
            <p:sp>
              <p:nvSpPr>
                <p:cNvPr id="6183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4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3" y="1701505"/>
                  <a:ext cx="813864" cy="83013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86" name="TextBox 105"/>
                <p:cNvSpPr txBox="1"/>
                <p:nvPr/>
              </p:nvSpPr>
              <p:spPr>
                <a:xfrm>
                  <a:off x="2372778" y="1576485"/>
                  <a:ext cx="3542090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知情同意的过程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82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60" name="组合 60"/>
            <p:cNvGrpSpPr/>
            <p:nvPr/>
          </p:nvGrpSpPr>
          <p:grpSpPr>
            <a:xfrm>
              <a:off x="7538" y="4950"/>
              <a:ext cx="6300" cy="1018"/>
              <a:chOff x="1617169" y="1576485"/>
              <a:chExt cx="5231982" cy="1017659"/>
            </a:xfrm>
          </p:grpSpPr>
          <p:grpSp>
            <p:nvGrpSpPr>
              <p:cNvPr id="6175" name="组合 9"/>
              <p:cNvGrpSpPr/>
              <p:nvPr/>
            </p:nvGrpSpPr>
            <p:grpSpPr>
              <a:xfrm>
                <a:off x="1617169" y="1576485"/>
                <a:ext cx="5231982" cy="1017659"/>
                <a:chOff x="1617169" y="1576485"/>
                <a:chExt cx="5231982" cy="1017659"/>
              </a:xfrm>
            </p:grpSpPr>
            <p:sp>
              <p:nvSpPr>
                <p:cNvPr id="6177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8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3" y="1701504"/>
                  <a:ext cx="813864" cy="83012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80" name="TextBox 105"/>
                <p:cNvSpPr txBox="1"/>
                <p:nvPr/>
              </p:nvSpPr>
              <p:spPr>
                <a:xfrm>
                  <a:off x="2372778" y="1576485"/>
                  <a:ext cx="4196088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受试者的医疗和保护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76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61" name="组合 67"/>
            <p:cNvGrpSpPr/>
            <p:nvPr/>
          </p:nvGrpSpPr>
          <p:grpSpPr>
            <a:xfrm>
              <a:off x="7538" y="6408"/>
              <a:ext cx="6300" cy="1017"/>
              <a:chOff x="1617169" y="1576485"/>
              <a:chExt cx="5231982" cy="1017659"/>
            </a:xfrm>
          </p:grpSpPr>
          <p:grpSp>
            <p:nvGrpSpPr>
              <p:cNvPr id="6169" name="组合 9"/>
              <p:cNvGrpSpPr/>
              <p:nvPr/>
            </p:nvGrpSpPr>
            <p:grpSpPr>
              <a:xfrm>
                <a:off x="1617169" y="1576485"/>
                <a:ext cx="5231982" cy="1017659"/>
                <a:chOff x="1617169" y="1576485"/>
                <a:chExt cx="5231982" cy="1017659"/>
              </a:xfrm>
            </p:grpSpPr>
            <p:sp>
              <p:nvSpPr>
                <p:cNvPr id="6171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2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3" y="1701505"/>
                  <a:ext cx="813864" cy="83013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74" name="TextBox 105"/>
                <p:cNvSpPr txBox="1"/>
                <p:nvPr/>
              </p:nvSpPr>
              <p:spPr>
                <a:xfrm>
                  <a:off x="2372778" y="1576485"/>
                  <a:ext cx="3542090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隐私和保密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70" name="TextBox 106"/>
              <p:cNvSpPr txBox="1"/>
              <p:nvPr/>
            </p:nvSpPr>
            <p:spPr>
              <a:xfrm>
                <a:off x="1948437" y="1749006"/>
                <a:ext cx="488890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62" name="组合 75"/>
            <p:cNvGrpSpPr/>
            <p:nvPr/>
          </p:nvGrpSpPr>
          <p:grpSpPr>
            <a:xfrm>
              <a:off x="7530" y="7863"/>
              <a:ext cx="6390" cy="1017"/>
              <a:chOff x="1617169" y="1576485"/>
              <a:chExt cx="5306727" cy="1017659"/>
            </a:xfrm>
          </p:grpSpPr>
          <p:grpSp>
            <p:nvGrpSpPr>
              <p:cNvPr id="6163" name="组合 9"/>
              <p:cNvGrpSpPr/>
              <p:nvPr/>
            </p:nvGrpSpPr>
            <p:grpSpPr>
              <a:xfrm>
                <a:off x="1617169" y="1576485"/>
                <a:ext cx="5306727" cy="1017659"/>
                <a:chOff x="1617169" y="1576485"/>
                <a:chExt cx="5306727" cy="1017659"/>
              </a:xfrm>
            </p:grpSpPr>
            <p:sp>
              <p:nvSpPr>
                <p:cNvPr id="6165" name="Freeform 11"/>
                <p:cNvSpPr/>
                <p:nvPr/>
              </p:nvSpPr>
              <p:spPr>
                <a:xfrm>
                  <a:off x="1729771" y="1700808"/>
                  <a:ext cx="1007294" cy="126744"/>
                </a:xfrm>
                <a:custGeom>
                  <a:avLst/>
                  <a:gdLst>
                    <a:gd name="txL" fmla="*/ 0 w 1156"/>
                    <a:gd name="txT" fmla="*/ 0 h 142"/>
                    <a:gd name="txR" fmla="*/ 1156 w 1156"/>
                    <a:gd name="txB" fmla="*/ 142 h 142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1156" h="142">
                      <a:moveTo>
                        <a:pt x="111" y="0"/>
                      </a:moveTo>
                      <a:lnTo>
                        <a:pt x="1045" y="0"/>
                      </a:lnTo>
                      <a:lnTo>
                        <a:pt x="1156" y="142"/>
                      </a:lnTo>
                      <a:lnTo>
                        <a:pt x="0" y="142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6BA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6" name="Freeform 10"/>
                <p:cNvSpPr/>
                <p:nvPr/>
              </p:nvSpPr>
              <p:spPr>
                <a:xfrm>
                  <a:off x="1617169" y="1799777"/>
                  <a:ext cx="5231982" cy="789031"/>
                </a:xfrm>
                <a:custGeom>
                  <a:avLst/>
                  <a:gdLst>
                    <a:gd name="txL" fmla="*/ 0 w 8676"/>
                    <a:gd name="txT" fmla="*/ 0 h 884"/>
                    <a:gd name="txR" fmla="*/ 8676 w 8676"/>
                    <a:gd name="txB" fmla="*/ 884 h 884"/>
                  </a:gdLst>
                  <a:ahLst/>
                  <a:cxnLst>
                    <a:cxn ang="0">
                      <a:pos x="2147483646" y="0"/>
                    </a:cxn>
                    <a:cxn ang="0">
                      <a:pos x="2147483646" y="0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2147483646" y="2147483646"/>
                    </a:cxn>
                    <a:cxn ang="0">
                      <a:pos x="0" y="2147483646"/>
                    </a:cxn>
                    <a:cxn ang="0">
                      <a:pos x="0" y="2147483646"/>
                    </a:cxn>
                    <a:cxn ang="0">
                      <a:pos x="2147483646" y="0"/>
                    </a:cxn>
                  </a:cxnLst>
                  <a:rect l="txL" t="txT" r="txR" b="txB"/>
                  <a:pathLst>
                    <a:path w="8676" h="884">
                      <a:moveTo>
                        <a:pt x="97" y="0"/>
                      </a:moveTo>
                      <a:lnTo>
                        <a:pt x="8475" y="0"/>
                      </a:lnTo>
                      <a:lnTo>
                        <a:pt x="8676" y="202"/>
                      </a:lnTo>
                      <a:lnTo>
                        <a:pt x="8676" y="788"/>
                      </a:lnTo>
                      <a:cubicBezTo>
                        <a:pt x="8676" y="841"/>
                        <a:pt x="8632" y="884"/>
                        <a:pt x="8579" y="884"/>
                      </a:cubicBezTo>
                      <a:lnTo>
                        <a:pt x="97" y="884"/>
                      </a:lnTo>
                      <a:cubicBezTo>
                        <a:pt x="44" y="884"/>
                        <a:pt x="0" y="841"/>
                        <a:pt x="0" y="788"/>
                      </a:cubicBezTo>
                      <a:lnTo>
                        <a:pt x="0" y="96"/>
                      </a:lnTo>
                      <a:cubicBezTo>
                        <a:pt x="0" y="43"/>
                        <a:pt x="4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10" cap="flat" cmpd="sng">
                  <a:solidFill>
                    <a:srgbClr val="A8A9AD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6864" y="1701505"/>
                  <a:ext cx="813864" cy="83013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68" name="TextBox 105"/>
                <p:cNvSpPr txBox="1"/>
                <p:nvPr/>
              </p:nvSpPr>
              <p:spPr>
                <a:xfrm>
                  <a:off x="2372778" y="1576485"/>
                  <a:ext cx="4551118" cy="10176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361950" lvl="0" indent="-98425" eaLnBrk="1" hangingPunct="1">
                    <a:lnSpc>
                      <a:spcPct val="150000"/>
                    </a:lnSpc>
                    <a:spcBef>
                      <a:spcPct val="0"/>
                    </a:spcBef>
                    <a:buClr>
                      <a:srgbClr val="00B0F0"/>
                    </a:buClr>
                    <a:buNone/>
                  </a:pPr>
                  <a:r>
                    <a:rPr lang="zh-CN" altLang="en-US" sz="2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弱势群体的特殊保护</a:t>
                  </a:r>
                  <a:endPara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64" name="TextBox 106"/>
              <p:cNvSpPr txBox="1"/>
              <p:nvPr/>
            </p:nvSpPr>
            <p:spPr>
              <a:xfrm>
                <a:off x="1948437" y="1749006"/>
                <a:ext cx="736272" cy="7268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7172" name="AutoShape 5"/>
          <p:cNvCxnSpPr/>
          <p:nvPr/>
        </p:nvCxnSpPr>
        <p:spPr>
          <a:xfrm>
            <a:off x="1046179" y="1499870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0" name="图片 79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83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219410" y="94224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一、研究项目背景</a:t>
            </a:r>
          </a:p>
        </p:txBody>
      </p:sp>
      <p:cxnSp>
        <p:nvCxnSpPr>
          <p:cNvPr id="8196" name="AutoShape 5"/>
          <p:cNvCxnSpPr/>
          <p:nvPr/>
        </p:nvCxnSpPr>
        <p:spPr>
          <a:xfrm>
            <a:off x="1467485" y="156146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89535" y="91694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</a:t>
            </a: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二、临床试验的设计</a:t>
            </a:r>
          </a:p>
        </p:txBody>
      </p:sp>
      <p:cxnSp>
        <p:nvCxnSpPr>
          <p:cNvPr id="12292" name="AutoShape 5"/>
          <p:cNvCxnSpPr/>
          <p:nvPr/>
        </p:nvCxnSpPr>
        <p:spPr>
          <a:xfrm>
            <a:off x="1463040" y="172783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123190" y="795655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三、试验的入排终止标准</a:t>
            </a:r>
          </a:p>
        </p:txBody>
      </p:sp>
      <p:cxnSp>
        <p:nvCxnSpPr>
          <p:cNvPr id="13316" name="AutoShape 5"/>
          <p:cNvCxnSpPr/>
          <p:nvPr/>
        </p:nvCxnSpPr>
        <p:spPr>
          <a:xfrm>
            <a:off x="1537335" y="148526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248285" y="795655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四、试验的风险与受益</a:t>
            </a:r>
          </a:p>
        </p:txBody>
      </p:sp>
      <p:cxnSp>
        <p:nvCxnSpPr>
          <p:cNvPr id="13316" name="AutoShape 5"/>
          <p:cNvCxnSpPr/>
          <p:nvPr/>
        </p:nvCxnSpPr>
        <p:spPr>
          <a:xfrm>
            <a:off x="1537335" y="148526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123190" y="90551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五、受试者的招募</a:t>
            </a:r>
          </a:p>
        </p:txBody>
      </p:sp>
      <p:cxnSp>
        <p:nvCxnSpPr>
          <p:cNvPr id="13316" name="AutoShape 5"/>
          <p:cNvCxnSpPr/>
          <p:nvPr/>
        </p:nvCxnSpPr>
        <p:spPr>
          <a:xfrm>
            <a:off x="1537335" y="148526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96340" y="2001520"/>
          <a:ext cx="8153400" cy="419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600"/>
                <a:gridCol w="2971800"/>
                <a:gridCol w="266700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招募方式</a:t>
                      </a:r>
                      <a:endParaRPr lang="en-US" altLang="zh-CN" sz="16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招募广告投放模式</a:t>
                      </a:r>
                      <a:endParaRPr lang="en-US" altLang="zh-CN" sz="16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招募广告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572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图片 8" descr="微信图片_202206020955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0" y="7366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六、知情同意书告知的信息</a:t>
            </a:r>
          </a:p>
        </p:txBody>
      </p:sp>
      <p:cxnSp>
        <p:nvCxnSpPr>
          <p:cNvPr id="13316" name="AutoShape 5"/>
          <p:cNvCxnSpPr/>
          <p:nvPr/>
        </p:nvCxnSpPr>
        <p:spPr>
          <a:xfrm>
            <a:off x="1537335" y="148526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" name="图片 7" descr="微信图片_202206020955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107950" y="795655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七、知情同意的过程</a:t>
            </a:r>
          </a:p>
        </p:txBody>
      </p:sp>
      <p:cxnSp>
        <p:nvCxnSpPr>
          <p:cNvPr id="13316" name="AutoShape 5"/>
          <p:cNvCxnSpPr/>
          <p:nvPr/>
        </p:nvCxnSpPr>
        <p:spPr>
          <a:xfrm>
            <a:off x="1537335" y="1485265"/>
            <a:ext cx="6705600" cy="0"/>
          </a:xfrm>
          <a:prstGeom prst="straightConnector1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58620" y="2351405"/>
          <a:ext cx="7924800" cy="1767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/>
                <a:gridCol w="6172200"/>
              </a:tblGrid>
              <a:tr h="396240">
                <a:tc gridSpan="2">
                  <a:txBody>
                    <a:bodyPr/>
                    <a:lstStyle/>
                    <a:p>
                      <a:pPr algn="l"/>
                      <a:endParaRPr lang="zh-CN" altLang="en-US" sz="20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由谁做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在哪里做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怎么做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图片 8" descr="微信图片_202206020955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1195" y="0"/>
            <a:ext cx="3900805" cy="894715"/>
          </a:xfrm>
          <a:prstGeom prst="rect">
            <a:avLst/>
          </a:prstGeom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-1" y="547333"/>
            <a:ext cx="523264" cy="949617"/>
          </a:xfrm>
          <a:prstGeom prst="rect">
            <a:avLst/>
          </a:prstGeom>
          <a:solidFill>
            <a:srgbClr val="4D8FB7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3240" y="538480"/>
            <a:ext cx="215900" cy="957580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763fce8-d69e-41f4-b592-dd60ec5af3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a7659f-d298-4268-9266-decc81d127b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1ebb85e-2a14-4b24-b531-24b14dcf26da}"/>
</p:tagLst>
</file>

<file path=ppt/theme/theme1.xml><?xml version="1.0" encoding="utf-8"?>
<a:theme xmlns:a="http://schemas.openxmlformats.org/drawingml/2006/main" name="1_Office 主题​​">
  <a:themeElements>
    <a:clrScheme name="自定义 1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B3AC"/>
      </a:accent1>
      <a:accent2>
        <a:srgbClr val="CAC521"/>
      </a:accent2>
      <a:accent3>
        <a:srgbClr val="95B3AC"/>
      </a:accent3>
      <a:accent4>
        <a:srgbClr val="CAC521"/>
      </a:accent4>
      <a:accent5>
        <a:srgbClr val="95B3AC"/>
      </a:accent5>
      <a:accent6>
        <a:srgbClr val="CAC521"/>
      </a:accent6>
      <a:hlink>
        <a:srgbClr val="95B3AC"/>
      </a:hlink>
      <a:folHlink>
        <a:srgbClr val="CAC52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180</Words>
  <Application>WPS 演示</Application>
  <PresentationFormat>自定义</PresentationFormat>
  <Paragraphs>59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主题​​</vt:lpstr>
      <vt:lpstr>  研究方案名称 主要研究者：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2018-08-29T04:42:00Z</dcterms:created>
  <dc:creator>Administrator</dc:creator>
  <lastModifiedBy>微软用户</lastModifiedBy>
  <dcterms:modified xsi:type="dcterms:W3CDTF">2022-07-08T03:47:35Z</dcterms:modified>
  <revision>133</revision>
  <dc:title>PowerPoint 演示文稿</dc:title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17FB44DE165D414182688CA8E37ACB34</vt:lpwstr>
  </property>
</Properties>
</file>