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58" r:id="rId4"/>
    <p:sldId id="259" r:id="rId5"/>
    <p:sldId id="260" r:id="rId6"/>
    <p:sldId id="347" r:id="rId7"/>
    <p:sldId id="384" r:id="rId8"/>
    <p:sldId id="261" r:id="rId9"/>
    <p:sldId id="274" r:id="rId10"/>
    <p:sldId id="409" r:id="rId11"/>
    <p:sldId id="283" r:id="rId12"/>
    <p:sldId id="391" r:id="rId13"/>
    <p:sldId id="284" r:id="rId14"/>
    <p:sldId id="270" r:id="rId15"/>
    <p:sldId id="285" r:id="rId17"/>
    <p:sldId id="304" r:id="rId18"/>
    <p:sldId id="305" r:id="rId19"/>
    <p:sldId id="372" r:id="rId20"/>
    <p:sldId id="373" r:id="rId21"/>
    <p:sldId id="306" r:id="rId22"/>
    <p:sldId id="392" r:id="rId23"/>
    <p:sldId id="410" r:id="rId24"/>
    <p:sldId id="393" r:id="rId25"/>
    <p:sldId id="394" r:id="rId26"/>
    <p:sldId id="411" r:id="rId27"/>
    <p:sldId id="379" r:id="rId28"/>
    <p:sldId id="374" r:id="rId29"/>
    <p:sldId id="286" r:id="rId30"/>
    <p:sldId id="279" r:id="rId31"/>
    <p:sldId id="412" r:id="rId32"/>
    <p:sldId id="287" r:id="rId3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101"/>
    <a:srgbClr val="12B789"/>
    <a:srgbClr val="FEF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760" y="-155"/>
      </p:cViewPr>
      <p:guideLst>
        <p:guide orient="horz" pos="1484"/>
        <p:guide pos="29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6C747-8546-41BC-BF7F-8053A62085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3CD1B-8C3C-41CB-8883-B2B3427AA9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CD1B-8C3C-41CB-8883-B2B3427AA9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C230A-CB50-4E96-B85D-04C40F929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71041-9707-48A9-BA34-E92ACC587A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tiff"/><Relationship Id="rId3" Type="http://schemas.openxmlformats.org/officeDocument/2006/relationships/image" Target="../media/image5.tiff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jpeg"/><Relationship Id="rId8" Type="http://schemas.openxmlformats.org/officeDocument/2006/relationships/image" Target="../media/image29.jpeg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32.png"/><Relationship Id="rId10" Type="http://schemas.openxmlformats.org/officeDocument/2006/relationships/image" Target="../media/image31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8.tiff"/><Relationship Id="rId3" Type="http://schemas.openxmlformats.org/officeDocument/2006/relationships/image" Target="../media/image7.tiff"/><Relationship Id="rId2" Type="http://schemas.openxmlformats.org/officeDocument/2006/relationships/image" Target="../media/image3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tags" Target="../tags/tag2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tiff"/><Relationship Id="rId4" Type="http://schemas.openxmlformats.org/officeDocument/2006/relationships/image" Target="../media/image11.tiff"/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tiff"/><Relationship Id="rId8" Type="http://schemas.openxmlformats.org/officeDocument/2006/relationships/image" Target="../media/image19.tiff"/><Relationship Id="rId7" Type="http://schemas.openxmlformats.org/officeDocument/2006/relationships/image" Target="../media/image18.tiff"/><Relationship Id="rId6" Type="http://schemas.openxmlformats.org/officeDocument/2006/relationships/image" Target="../media/image17.tiff"/><Relationship Id="rId5" Type="http://schemas.openxmlformats.org/officeDocument/2006/relationships/image" Target="../media/image16.tiff"/><Relationship Id="rId4" Type="http://schemas.openxmlformats.org/officeDocument/2006/relationships/image" Target="../media/image15.tiff"/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tiff"/><Relationship Id="rId3" Type="http://schemas.openxmlformats.org/officeDocument/2006/relationships/image" Target="../media/image21.tiff"/><Relationship Id="rId2" Type="http://schemas.openxmlformats.org/officeDocument/2006/relationships/image" Target="../media/image41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tiff"/><Relationship Id="rId4" Type="http://schemas.openxmlformats.org/officeDocument/2006/relationships/image" Target="../media/image1.tiff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组合 1049"/>
          <p:cNvGrpSpPr/>
          <p:nvPr/>
        </p:nvGrpSpPr>
        <p:grpSpPr>
          <a:xfrm>
            <a:off x="3834346" y="267677"/>
            <a:ext cx="1476642" cy="1475079"/>
            <a:chOff x="3813175" y="947688"/>
            <a:chExt cx="1500187" cy="1498600"/>
          </a:xfrm>
        </p:grpSpPr>
        <p:grpSp>
          <p:nvGrpSpPr>
            <p:cNvPr id="1045" name="组合 1044"/>
            <p:cNvGrpSpPr/>
            <p:nvPr/>
          </p:nvGrpSpPr>
          <p:grpSpPr>
            <a:xfrm>
              <a:off x="3813175" y="947688"/>
              <a:ext cx="1500187" cy="1498600"/>
              <a:chOff x="1978025" y="1323975"/>
              <a:chExt cx="1500187" cy="1498600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978025" y="1323975"/>
                <a:ext cx="1500187" cy="1498600"/>
              </a:xfrm>
              <a:prstGeom prst="ellipse">
                <a:avLst/>
              </a:prstGeom>
              <a:solidFill>
                <a:srgbClr val="DEE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1978025" y="2073275"/>
                <a:ext cx="1409700" cy="749300"/>
              </a:xfrm>
              <a:custGeom>
                <a:avLst/>
                <a:gdLst>
                  <a:gd name="T0" fmla="*/ 354 w 376"/>
                  <a:gd name="T1" fmla="*/ 94 h 200"/>
                  <a:gd name="T2" fmla="*/ 242 w 376"/>
                  <a:gd name="T3" fmla="*/ 120 h 200"/>
                  <a:gd name="T4" fmla="*/ 25 w 376"/>
                  <a:gd name="T5" fmla="*/ 0 h 200"/>
                  <a:gd name="T6" fmla="*/ 0 w 376"/>
                  <a:gd name="T7" fmla="*/ 1 h 200"/>
                  <a:gd name="T8" fmla="*/ 151 w 376"/>
                  <a:gd name="T9" fmla="*/ 194 h 200"/>
                  <a:gd name="T10" fmla="*/ 200 w 376"/>
                  <a:gd name="T11" fmla="*/ 200 h 200"/>
                  <a:gd name="T12" fmla="*/ 271 w 376"/>
                  <a:gd name="T13" fmla="*/ 187 h 200"/>
                  <a:gd name="T14" fmla="*/ 376 w 376"/>
                  <a:gd name="T15" fmla="*/ 95 h 200"/>
                  <a:gd name="T16" fmla="*/ 354 w 376"/>
                  <a:gd name="T17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200">
                    <a:moveTo>
                      <a:pt x="354" y="94"/>
                    </a:moveTo>
                    <a:cubicBezTo>
                      <a:pt x="314" y="94"/>
                      <a:pt x="276" y="103"/>
                      <a:pt x="242" y="120"/>
                    </a:cubicBezTo>
                    <a:cubicBezTo>
                      <a:pt x="196" y="48"/>
                      <a:pt x="116" y="0"/>
                      <a:pt x="25" y="0"/>
                    </a:cubicBezTo>
                    <a:cubicBezTo>
                      <a:pt x="16" y="0"/>
                      <a:pt x="8" y="0"/>
                      <a:pt x="0" y="1"/>
                    </a:cubicBezTo>
                    <a:cubicBezTo>
                      <a:pt x="1" y="94"/>
                      <a:pt x="65" y="172"/>
                      <a:pt x="151" y="194"/>
                    </a:cubicBezTo>
                    <a:cubicBezTo>
                      <a:pt x="167" y="198"/>
                      <a:pt x="183" y="200"/>
                      <a:pt x="200" y="200"/>
                    </a:cubicBezTo>
                    <a:cubicBezTo>
                      <a:pt x="225" y="200"/>
                      <a:pt x="249" y="195"/>
                      <a:pt x="271" y="187"/>
                    </a:cubicBezTo>
                    <a:cubicBezTo>
                      <a:pt x="316" y="169"/>
                      <a:pt x="353" y="137"/>
                      <a:pt x="376" y="95"/>
                    </a:cubicBezTo>
                    <a:cubicBezTo>
                      <a:pt x="369" y="94"/>
                      <a:pt x="362" y="94"/>
                      <a:pt x="354" y="94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2120900" y="1841500"/>
                <a:ext cx="93662" cy="254000"/>
              </a:xfrm>
              <a:custGeom>
                <a:avLst/>
                <a:gdLst>
                  <a:gd name="T0" fmla="*/ 25 w 25"/>
                  <a:gd name="T1" fmla="*/ 25 h 68"/>
                  <a:gd name="T2" fmla="*/ 13 w 25"/>
                  <a:gd name="T3" fmla="*/ 0 h 68"/>
                  <a:gd name="T4" fmla="*/ 0 w 25"/>
                  <a:gd name="T5" fmla="*/ 25 h 68"/>
                  <a:gd name="T6" fmla="*/ 11 w 25"/>
                  <a:gd name="T7" fmla="*/ 50 h 68"/>
                  <a:gd name="T8" fmla="*/ 11 w 25"/>
                  <a:gd name="T9" fmla="*/ 68 h 68"/>
                  <a:gd name="T10" fmla="*/ 15 w 25"/>
                  <a:gd name="T11" fmla="*/ 68 h 68"/>
                  <a:gd name="T12" fmla="*/ 15 w 25"/>
                  <a:gd name="T13" fmla="*/ 50 h 68"/>
                  <a:gd name="T14" fmla="*/ 25 w 25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8">
                    <a:moveTo>
                      <a:pt x="25" y="25"/>
                    </a:moveTo>
                    <a:cubicBezTo>
                      <a:pt x="25" y="17"/>
                      <a:pt x="21" y="0"/>
                      <a:pt x="13" y="0"/>
                    </a:cubicBezTo>
                    <a:cubicBezTo>
                      <a:pt x="4" y="0"/>
                      <a:pt x="0" y="17"/>
                      <a:pt x="0" y="25"/>
                    </a:cubicBezTo>
                    <a:cubicBezTo>
                      <a:pt x="0" y="32"/>
                      <a:pt x="2" y="48"/>
                      <a:pt x="11" y="5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4" y="48"/>
                      <a:pt x="25" y="32"/>
                      <a:pt x="25" y="25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3246438" y="1773238"/>
                <a:ext cx="74612" cy="206375"/>
              </a:xfrm>
              <a:custGeom>
                <a:avLst/>
                <a:gdLst>
                  <a:gd name="T0" fmla="*/ 20 w 20"/>
                  <a:gd name="T1" fmla="*/ 20 h 55"/>
                  <a:gd name="T2" fmla="*/ 10 w 20"/>
                  <a:gd name="T3" fmla="*/ 0 h 55"/>
                  <a:gd name="T4" fmla="*/ 0 w 20"/>
                  <a:gd name="T5" fmla="*/ 20 h 55"/>
                  <a:gd name="T6" fmla="*/ 9 w 20"/>
                  <a:gd name="T7" fmla="*/ 41 h 55"/>
                  <a:gd name="T8" fmla="*/ 9 w 20"/>
                  <a:gd name="T9" fmla="*/ 55 h 55"/>
                  <a:gd name="T10" fmla="*/ 12 w 20"/>
                  <a:gd name="T11" fmla="*/ 55 h 55"/>
                  <a:gd name="T12" fmla="*/ 12 w 20"/>
                  <a:gd name="T13" fmla="*/ 41 h 55"/>
                  <a:gd name="T14" fmla="*/ 20 w 20"/>
                  <a:gd name="T15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5">
                    <a:moveTo>
                      <a:pt x="20" y="20"/>
                    </a:moveTo>
                    <a:cubicBezTo>
                      <a:pt x="20" y="14"/>
                      <a:pt x="17" y="0"/>
                      <a:pt x="10" y="0"/>
                    </a:cubicBezTo>
                    <a:cubicBezTo>
                      <a:pt x="4" y="0"/>
                      <a:pt x="0" y="14"/>
                      <a:pt x="0" y="20"/>
                    </a:cubicBezTo>
                    <a:cubicBezTo>
                      <a:pt x="0" y="26"/>
                      <a:pt x="2" y="39"/>
                      <a:pt x="9" y="4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9"/>
                      <a:pt x="20" y="26"/>
                      <a:pt x="20" y="20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4" name="组合 1043"/>
            <p:cNvGrpSpPr/>
            <p:nvPr/>
          </p:nvGrpSpPr>
          <p:grpSpPr>
            <a:xfrm>
              <a:off x="4479925" y="1454101"/>
              <a:ext cx="379412" cy="280987"/>
              <a:chOff x="2644775" y="1830388"/>
              <a:chExt cx="379412" cy="280987"/>
            </a:xfrm>
          </p:grpSpPr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2644775" y="183038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>
                <a:off x="2644775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2644775" y="211137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cxnSp>
        <p:nvCxnSpPr>
          <p:cNvPr id="85" name="直接连接符 84"/>
          <p:cNvCxnSpPr/>
          <p:nvPr/>
        </p:nvCxnSpPr>
        <p:spPr>
          <a:xfrm>
            <a:off x="1763688" y="3401854"/>
            <a:ext cx="56166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sp>
        <p:nvSpPr>
          <p:cNvPr id="1053" name="矩形 1052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599" y="319883"/>
            <a:ext cx="1370136" cy="13701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9750" y="1884680"/>
            <a:ext cx="84023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</a:t>
            </a:r>
            <a:r>
              <a:rPr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ncRNA</a:t>
            </a:r>
            <a:r>
              <a:rPr 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4000" b="1" i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HMGA2-AS1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胃癌</a:t>
            </a:r>
            <a:r>
              <a:rPr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发生发展中的作用及机制研究</a:t>
            </a:r>
            <a:endParaRPr sz="4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083935" y="3507740"/>
            <a:ext cx="274574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汇报人：吴志恒</a:t>
            </a:r>
            <a:endParaRPr lang="zh-CN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专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业：外科学</a:t>
            </a:r>
            <a:endParaRPr lang="zh-CN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号：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2045011537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师：</a:t>
            </a:r>
            <a:r>
              <a:rPr 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徐阿曼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教授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72000" y="2169795"/>
            <a:ext cx="274955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研究目的</a:t>
            </a:r>
            <a:endParaRPr lang="zh-CN" altLang="en-US" sz="4800" b="1" dirty="0">
              <a:ln w="6350">
                <a:noFill/>
              </a:ln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3043982" y="2262188"/>
            <a:ext cx="643052" cy="644728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1727201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3197226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4843464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6445251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8" name="Text Box 36"/>
          <p:cNvSpPr txBox="1">
            <a:spLocks noChangeArrowheads="1"/>
          </p:cNvSpPr>
          <p:nvPr/>
        </p:nvSpPr>
        <p:spPr bwMode="auto">
          <a:xfrm>
            <a:off x="1710514" y="3619216"/>
            <a:ext cx="9557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ONE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8469" name="Text Box 37"/>
          <p:cNvSpPr txBox="1">
            <a:spLocks noChangeArrowheads="1"/>
          </p:cNvSpPr>
          <p:nvPr/>
        </p:nvSpPr>
        <p:spPr bwMode="auto">
          <a:xfrm>
            <a:off x="3166899" y="3619216"/>
            <a:ext cx="9861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TWO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4769115" y="3619216"/>
            <a:ext cx="10615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THREE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6410792" y="3619216"/>
            <a:ext cx="10198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Head Title</a:t>
            </a:r>
            <a:endParaRPr lang="en-US" altLang="zh-CN" sz="800" dirty="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PRODUCT FOUR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二、研究目的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75360" y="1131570"/>
            <a:ext cx="719391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</a:t>
            </a:r>
            <a:r>
              <a:rPr lang="zh-CN" altLang="en-US" sz="2800"/>
              <a:t>、明确 LncRNA  </a:t>
            </a:r>
            <a:r>
              <a:rPr lang="zh-CN" altLang="en-US" sz="2800" i="1"/>
              <a:t>HMGA2-AS1</a:t>
            </a:r>
            <a:r>
              <a:rPr lang="zh-CN" altLang="en-US" sz="2800"/>
              <a:t> 对HMGA2的具体调控机制和对胃癌表型的影响；</a:t>
            </a:r>
            <a:endParaRPr lang="zh-CN" altLang="en-US" sz="2800"/>
          </a:p>
          <a:p>
            <a:r>
              <a:rPr lang="en-US" altLang="zh-CN" sz="2800"/>
              <a:t>2</a:t>
            </a:r>
            <a:r>
              <a:rPr lang="zh-CN" altLang="en-US" sz="2800"/>
              <a:t>、明确 LncRNA  </a:t>
            </a:r>
            <a:r>
              <a:rPr lang="zh-CN" altLang="en-US" sz="2800" i="1"/>
              <a:t>HMGA2-AS1</a:t>
            </a:r>
            <a:r>
              <a:rPr lang="zh-CN" altLang="en-US" sz="2800"/>
              <a:t> 对胃癌上皮间质转换(EMT)的分子机制；</a:t>
            </a:r>
            <a:endParaRPr lang="zh-CN" altLang="en-US" sz="2800"/>
          </a:p>
          <a:p>
            <a:r>
              <a:rPr lang="en-US" altLang="zh-CN" sz="2800"/>
              <a:t>3</a:t>
            </a:r>
            <a:r>
              <a:rPr lang="zh-CN" altLang="en-US" sz="2800"/>
              <a:t>、验证 LncRNA  </a:t>
            </a:r>
            <a:r>
              <a:rPr lang="zh-CN" altLang="en-US" sz="2800" i="1"/>
              <a:t>HMGA2-AS1</a:t>
            </a:r>
            <a:r>
              <a:rPr lang="zh-CN" altLang="en-US" sz="2800"/>
              <a:t> 是否能作为胃癌的早期诊断、治疗、</a:t>
            </a:r>
            <a:r>
              <a:rPr lang="zh-CN" altLang="en-US" sz="2800">
                <a:sym typeface="+mn-ea"/>
              </a:rPr>
              <a:t>评估预后</a:t>
            </a:r>
            <a:r>
              <a:rPr lang="zh-CN" altLang="en-US" sz="2800"/>
              <a:t>的潜在生物标志物和靶点。</a:t>
            </a:r>
            <a:endParaRPr lang="zh-CN" altLang="en-US" sz="2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43755" y="2169795"/>
            <a:ext cx="272605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研究方案</a:t>
            </a:r>
            <a:endParaRPr lang="zh-CN" altLang="en-US" sz="4800" b="1" dirty="0">
              <a:ln w="6350">
                <a:noFill/>
              </a:ln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3143467" y="2252663"/>
            <a:ext cx="444082" cy="63817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21990" y="195580"/>
            <a:ext cx="2662555" cy="341939"/>
          </a:xfrm>
          <a:prstGeom prst="roundRect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en-US" altLang="zh-CN" sz="1400" dirty="0"/>
              <a:t>TCGA</a:t>
            </a:r>
            <a:r>
              <a:rPr lang="zh-CN" altLang="en-US" sz="1400" dirty="0"/>
              <a:t>分析</a:t>
            </a:r>
            <a:r>
              <a:rPr lang="zh-CN" sz="1400" dirty="0"/>
              <a:t>胃癌和癌旁组织样品</a:t>
            </a:r>
            <a:endParaRPr lang="zh-CN" sz="1400" dirty="0"/>
          </a:p>
        </p:txBody>
      </p:sp>
      <p:sp>
        <p:nvSpPr>
          <p:cNvPr id="9" name="文本框 8"/>
          <p:cNvSpPr txBox="1"/>
          <p:nvPr/>
        </p:nvSpPr>
        <p:spPr>
          <a:xfrm>
            <a:off x="1999615" y="1106170"/>
            <a:ext cx="5145405" cy="343193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179705" indent="-179705">
              <a:buFont typeface="Arial" panose="020B0604020202020204" pitchFamily="34" charset="0"/>
              <a:buChar char="•"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pPr marL="0" indent="0" algn="ctr">
              <a:buNone/>
            </a:pPr>
            <a:r>
              <a:rPr lang="zh-CN" sz="1400" dirty="0"/>
              <a:t>挑选胃癌和癌旁组织样品中差异表达的长链非编码</a:t>
            </a:r>
            <a:r>
              <a:rPr lang="en-US" altLang="zh-CN" sz="1400" dirty="0"/>
              <a:t>RNA</a:t>
            </a:r>
            <a:endParaRPr lang="en-US" altLang="zh-CN" sz="1400" dirty="0"/>
          </a:p>
        </p:txBody>
      </p:sp>
      <p:sp>
        <p:nvSpPr>
          <p:cNvPr id="64" name="文本框 63"/>
          <p:cNvSpPr txBox="1"/>
          <p:nvPr/>
        </p:nvSpPr>
        <p:spPr>
          <a:xfrm>
            <a:off x="3319145" y="2643505"/>
            <a:ext cx="2507615" cy="343185"/>
          </a:xfrm>
          <a:prstGeom prst="roundRect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400" dirty="0"/>
              <a:t>分析</a:t>
            </a:r>
            <a:r>
              <a:rPr lang="en-US" altLang="zh-CN" sz="1400" dirty="0"/>
              <a:t>LncRNA</a:t>
            </a:r>
            <a:r>
              <a:rPr lang="zh-CN" altLang="en-US" sz="1400" dirty="0"/>
              <a:t>的亚细胞定位</a:t>
            </a:r>
            <a:endParaRPr lang="zh-CN" altLang="en-US" sz="1400" dirty="0"/>
          </a:p>
        </p:txBody>
      </p:sp>
      <p:sp>
        <p:nvSpPr>
          <p:cNvPr id="81" name="文本框 80"/>
          <p:cNvSpPr txBox="1"/>
          <p:nvPr/>
        </p:nvSpPr>
        <p:spPr>
          <a:xfrm>
            <a:off x="6588125" y="4003675"/>
            <a:ext cx="1751330" cy="578466"/>
          </a:xfrm>
          <a:prstGeom prst="roundRect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sz="1400" dirty="0">
                <a:sym typeface="+mn-ea"/>
              </a:rPr>
              <a:t>寻找与</a:t>
            </a:r>
            <a:r>
              <a:rPr lang="en-US" altLang="zh-CN" sz="1400" dirty="0">
                <a:sym typeface="+mn-ea"/>
              </a:rPr>
              <a:t>LncRNA</a:t>
            </a:r>
            <a:r>
              <a:rPr lang="zh-CN" altLang="en-US" sz="1400" dirty="0">
                <a:sym typeface="+mn-ea"/>
              </a:rPr>
              <a:t>结合的未知</a:t>
            </a:r>
            <a:r>
              <a:rPr lang="en-US" altLang="zh-CN" sz="1400" dirty="0">
                <a:sym typeface="+mn-ea"/>
              </a:rPr>
              <a:t>DNA</a:t>
            </a:r>
            <a:r>
              <a:rPr lang="zh-CN" altLang="en-US" sz="1400" dirty="0">
                <a:sym typeface="+mn-ea"/>
              </a:rPr>
              <a:t>或</a:t>
            </a:r>
            <a:r>
              <a:rPr lang="en-US" altLang="zh-CN" sz="1400" dirty="0">
                <a:sym typeface="+mn-ea"/>
              </a:rPr>
              <a:t>RNA</a:t>
            </a:r>
            <a:endParaRPr lang="en-US" altLang="zh-CN" sz="1400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215" y="2578100"/>
            <a:ext cx="2161540" cy="578444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179705" indent="-179705">
              <a:buFont typeface="Arial" panose="020B0604020202020204" pitchFamily="34" charset="0"/>
              <a:buChar char="•"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pPr marL="0" indent="0" algn="ctr">
              <a:buNone/>
            </a:pPr>
            <a:r>
              <a:rPr lang="zh-CN" sz="1400" dirty="0">
                <a:sym typeface="+mn-ea"/>
              </a:rPr>
              <a:t>沉默或过表达</a:t>
            </a:r>
            <a:r>
              <a:rPr lang="en-US" altLang="zh-CN" sz="1400" dirty="0">
                <a:sym typeface="+mn-ea"/>
              </a:rPr>
              <a:t>LncRNA</a:t>
            </a:r>
            <a:r>
              <a:rPr lang="zh-CN" altLang="en-US" sz="1400" dirty="0">
                <a:sym typeface="+mn-ea"/>
              </a:rPr>
              <a:t>对胃癌生长的影响</a:t>
            </a:r>
            <a:endParaRPr lang="zh-CN" altLang="en-US" sz="1400" dirty="0"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16145" y="4005580"/>
            <a:ext cx="1722120" cy="578444"/>
          </a:xfrm>
          <a:prstGeom prst="roundRect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sz="1400" dirty="0"/>
              <a:t>寻找与</a:t>
            </a:r>
            <a:r>
              <a:rPr lang="en-US" altLang="zh-CN" sz="1400" dirty="0"/>
              <a:t>LncRNA</a:t>
            </a:r>
            <a:r>
              <a:rPr lang="zh-CN" altLang="en-US" sz="1400" dirty="0"/>
              <a:t>结合的未知结合蛋白</a:t>
            </a:r>
            <a:endParaRPr lang="zh-CN" altLang="en-US" sz="1400" dirty="0"/>
          </a:p>
        </p:txBody>
      </p:sp>
      <p:sp>
        <p:nvSpPr>
          <p:cNvPr id="31" name="文本框 30"/>
          <p:cNvSpPr txBox="1"/>
          <p:nvPr/>
        </p:nvSpPr>
        <p:spPr>
          <a:xfrm>
            <a:off x="2425065" y="4008120"/>
            <a:ext cx="1738630" cy="580720"/>
          </a:xfrm>
          <a:prstGeom prst="roundRect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400" dirty="0">
                <a:sym typeface="+mn-ea"/>
              </a:rPr>
              <a:t>检测</a:t>
            </a:r>
            <a:r>
              <a:rPr lang="en-US" altLang="zh-CN" sz="1400" dirty="0">
                <a:sym typeface="+mn-ea"/>
              </a:rPr>
              <a:t>LncRNA</a:t>
            </a:r>
            <a:r>
              <a:rPr lang="zh-CN" altLang="en-US" sz="1400" dirty="0">
                <a:sym typeface="+mn-ea"/>
              </a:rPr>
              <a:t>对胃癌细胞转录组的影响</a:t>
            </a:r>
            <a:endParaRPr lang="zh-CN" altLang="en-US" sz="1400" dirty="0"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43980" y="2581275"/>
            <a:ext cx="2593340" cy="578508"/>
          </a:xfrm>
          <a:prstGeom prst="roundRect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en-US" altLang="zh-CN" sz="1400" dirty="0">
                <a:sym typeface="+mn-ea"/>
              </a:rPr>
              <a:t>LncRNA</a:t>
            </a:r>
            <a:r>
              <a:rPr lang="zh-CN" altLang="en-US" sz="1400" dirty="0">
                <a:sym typeface="+mn-ea"/>
              </a:rPr>
              <a:t>在临床胃癌中表达情况和与患者预后关系</a:t>
            </a:r>
            <a:endParaRPr lang="zh-CN" altLang="en-US" sz="1400" dirty="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1660" y="4008120"/>
            <a:ext cx="1710690" cy="580720"/>
          </a:xfrm>
          <a:prstGeom prst="roundRect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400" dirty="0"/>
              <a:t>检测</a:t>
            </a:r>
            <a:r>
              <a:rPr lang="en-US" altLang="zh-CN" sz="1400" dirty="0"/>
              <a:t>LncRNA</a:t>
            </a:r>
            <a:r>
              <a:rPr lang="zh-CN" altLang="en-US" sz="1400" dirty="0"/>
              <a:t>对临近基因表达的影响</a:t>
            </a:r>
            <a:endParaRPr lang="zh-CN" altLang="en-US" sz="1400" dirty="0"/>
          </a:p>
        </p:txBody>
      </p:sp>
      <p:cxnSp>
        <p:nvCxnSpPr>
          <p:cNvPr id="156" name="直接箭头连接符 155"/>
          <p:cNvCxnSpPr/>
          <p:nvPr/>
        </p:nvCxnSpPr>
        <p:spPr>
          <a:xfrm>
            <a:off x="4573382" y="3004034"/>
            <a:ext cx="0" cy="4320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箭头连接符 157"/>
          <p:cNvCxnSpPr/>
          <p:nvPr/>
        </p:nvCxnSpPr>
        <p:spPr>
          <a:xfrm flipH="1">
            <a:off x="1436906" y="3436134"/>
            <a:ext cx="0" cy="5040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716145" y="701040"/>
            <a:ext cx="935990" cy="271630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en-US" altLang="zh-CN" sz="1000" dirty="0"/>
              <a:t>RNA-seq</a:t>
            </a:r>
            <a:r>
              <a:rPr lang="zh-CN" altLang="en-US" sz="1000" dirty="0"/>
              <a:t>分析</a:t>
            </a:r>
            <a:endParaRPr lang="zh-CN" altLang="en-US" sz="1000" dirty="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4568937" y="585954"/>
            <a:ext cx="0" cy="50202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716145" y="1581150"/>
            <a:ext cx="2610485" cy="271628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sz="1000" dirty="0"/>
              <a:t>在胃癌细胞中沉默或过表达长链非编码</a:t>
            </a:r>
            <a:r>
              <a:rPr lang="en-US" altLang="zh-CN" sz="1000" dirty="0"/>
              <a:t>RNA</a:t>
            </a:r>
            <a:endParaRPr lang="en-US" altLang="zh-CN" sz="1000" dirty="0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4572747" y="1467334"/>
            <a:ext cx="0" cy="5040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404620" y="2545080"/>
            <a:ext cx="6332220" cy="4445"/>
            <a:chOff x="2212" y="4008"/>
            <a:chExt cx="9972" cy="7"/>
          </a:xfrm>
        </p:grpSpPr>
        <p:cxnSp>
          <p:nvCxnSpPr>
            <p:cNvPr id="42" name="连接符: 肘形 41"/>
            <p:cNvCxnSpPr/>
            <p:nvPr/>
          </p:nvCxnSpPr>
          <p:spPr>
            <a:xfrm rot="5400000" flipH="1" flipV="1">
              <a:off x="4703" y="1518"/>
              <a:ext cx="6" cy="4989"/>
            </a:xfrm>
            <a:prstGeom prst="bentConnector3">
              <a:avLst>
                <a:gd name="adj1" fmla="val 15409452"/>
              </a:avLst>
            </a:prstGeom>
            <a:ln w="190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连接符: 肘形 41"/>
            <p:cNvCxnSpPr/>
            <p:nvPr/>
          </p:nvCxnSpPr>
          <p:spPr>
            <a:xfrm rot="5400000" flipH="1" flipV="1">
              <a:off x="9687" y="1517"/>
              <a:ext cx="6" cy="4989"/>
            </a:xfrm>
            <a:prstGeom prst="bentConnector3">
              <a:avLst>
                <a:gd name="adj1" fmla="val 15409452"/>
              </a:avLst>
            </a:prstGeom>
            <a:ln w="190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1496060" y="2139950"/>
            <a:ext cx="1419860" cy="273252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000" dirty="0"/>
              <a:t>小鼠异种移植物模型</a:t>
            </a:r>
            <a:endParaRPr lang="zh-CN" altLang="en-US" sz="1000" dirty="0"/>
          </a:p>
        </p:txBody>
      </p:sp>
      <p:sp>
        <p:nvSpPr>
          <p:cNvPr id="25" name="文本框 24"/>
          <p:cNvSpPr txBox="1"/>
          <p:nvPr/>
        </p:nvSpPr>
        <p:spPr>
          <a:xfrm>
            <a:off x="4716145" y="2135505"/>
            <a:ext cx="1094105" cy="273234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000" dirty="0"/>
              <a:t>核质分离或</a:t>
            </a:r>
            <a:r>
              <a:rPr lang="en-US" altLang="zh-CN" sz="1000" dirty="0"/>
              <a:t>FISH</a:t>
            </a:r>
            <a:endParaRPr lang="en-US" altLang="zh-CN" sz="1000" dirty="0"/>
          </a:p>
        </p:txBody>
      </p:sp>
      <p:sp>
        <p:nvSpPr>
          <p:cNvPr id="26" name="文本框 25"/>
          <p:cNvSpPr txBox="1"/>
          <p:nvPr/>
        </p:nvSpPr>
        <p:spPr>
          <a:xfrm>
            <a:off x="7812405" y="2135505"/>
            <a:ext cx="1145540" cy="271628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000" dirty="0"/>
              <a:t>临床统计学分析</a:t>
            </a:r>
            <a:endParaRPr lang="zh-CN" altLang="en-US" sz="1000" dirty="0"/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1437005" y="3435985"/>
            <a:ext cx="6048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H="1">
            <a:off x="5580916" y="3436134"/>
            <a:ext cx="0" cy="5040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>
            <a:off x="3293646" y="3436134"/>
            <a:ext cx="0" cy="5040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H="1">
            <a:off x="7484646" y="3436134"/>
            <a:ext cx="0" cy="5040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419475" y="3551555"/>
            <a:ext cx="1899920" cy="271628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sz="1000" dirty="0"/>
              <a:t>沉默或过表达</a:t>
            </a:r>
            <a:r>
              <a:rPr lang="en-US" altLang="zh-CN" sz="1000" dirty="0"/>
              <a:t>LncRNA+RNA-seq</a:t>
            </a:r>
            <a:endParaRPr lang="en-US" altLang="zh-CN" sz="1000" dirty="0"/>
          </a:p>
        </p:txBody>
      </p:sp>
      <p:sp>
        <p:nvSpPr>
          <p:cNvPr id="34" name="文本框 33"/>
          <p:cNvSpPr txBox="1"/>
          <p:nvPr/>
        </p:nvSpPr>
        <p:spPr>
          <a:xfrm>
            <a:off x="5723890" y="3551555"/>
            <a:ext cx="1018540" cy="273252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Font typeface="Arial" panose="020B0604020202020204" pitchFamily="34" charset="0"/>
              <a:buNone/>
              <a:defRPr sz="1600"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en-US" sz="1000" dirty="0"/>
              <a:t>CHIRP</a:t>
            </a:r>
            <a:r>
              <a:rPr lang="zh-CN" altLang="en-US" sz="1000" dirty="0"/>
              <a:t>或</a:t>
            </a:r>
            <a:r>
              <a:rPr lang="en-US" altLang="zh-CN" sz="1000" dirty="0"/>
              <a:t>CHART</a:t>
            </a:r>
            <a:endParaRPr lang="en-US" altLang="zh-CN" sz="1000" dirty="0"/>
          </a:p>
        </p:txBody>
      </p:sp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三、研究方案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43755" y="2169795"/>
            <a:ext cx="265366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实验结果</a:t>
            </a:r>
            <a:endParaRPr lang="zh-CN" altLang="en-US" sz="4800" b="1" dirty="0">
              <a:ln w="6350">
                <a:noFill/>
              </a:ln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3140488" y="2278095"/>
            <a:ext cx="462264" cy="587310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13205" y="771525"/>
            <a:ext cx="6118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HMGA2-AS1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在胃癌组织和细胞系中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高表达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1460" y="1457960"/>
            <a:ext cx="8639810" cy="2879090"/>
            <a:chOff x="396" y="2122"/>
            <a:chExt cx="13606" cy="4534"/>
          </a:xfrm>
        </p:grpSpPr>
        <p:pic>
          <p:nvPicPr>
            <p:cNvPr id="2" name="图片 1" descr="HMGA2-AS1-散点图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68" y="2402"/>
              <a:ext cx="4535" cy="3976"/>
            </a:xfrm>
            <a:prstGeom prst="rect">
              <a:avLst/>
            </a:prstGeom>
          </p:spPr>
        </p:pic>
        <p:pic>
          <p:nvPicPr>
            <p:cNvPr id="5" name="图片 4" descr="表达差异-配对样本_2021-09-05_16_35_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6" y="2122"/>
              <a:ext cx="4535" cy="4535"/>
            </a:xfrm>
            <a:prstGeom prst="rect">
              <a:avLst/>
            </a:prstGeom>
          </p:spPr>
        </p:pic>
        <p:pic>
          <p:nvPicPr>
            <p:cNvPr id="18" name="图片 17" descr="图表, 箱线图&#10;&#10;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5" y="2284"/>
              <a:ext cx="4211" cy="4211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069965" y="4228465"/>
            <a:ext cx="27635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Times New Roman" panose="02020603050405020304" charset="0"/>
                <a:cs typeface="Times New Roman" panose="02020603050405020304" charset="0"/>
              </a:rPr>
              <a:t>**P&lt;0.01,and *P&lt;0.05 </a:t>
            </a:r>
            <a:r>
              <a:rPr lang="en-US" altLang="zh-CN" sz="1400" i="1">
                <a:latin typeface="Times New Roman" panose="02020603050405020304" charset="0"/>
                <a:cs typeface="Times New Roman" panose="02020603050405020304" charset="0"/>
              </a:rPr>
              <a:t>vs.</a:t>
            </a:r>
            <a:r>
              <a:rPr lang="en-US" altLang="zh-CN" sz="1400">
                <a:latin typeface="Times New Roman" panose="02020603050405020304" charset="0"/>
                <a:cs typeface="Times New Roman" panose="02020603050405020304" charset="0"/>
              </a:rPr>
              <a:t> control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33370" y="4299585"/>
            <a:ext cx="34594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HMGA2-AS1</a:t>
            </a:r>
            <a:r>
              <a:rPr lang="zh-CN" altLang="en-US" dirty="0">
                <a:sym typeface="+mn-ea"/>
              </a:rPr>
              <a:t>在细胞中的分布情况</a:t>
            </a:r>
            <a:endParaRPr lang="zh-CN" altLang="en-US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9670" y="699135"/>
            <a:ext cx="42646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HMGA2-AS1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定位于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细胞核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pic>
        <p:nvPicPr>
          <p:cNvPr id="4" name="图片 3" descr="HMGA2-AS1核质定位-修改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1294765"/>
            <a:ext cx="3150870" cy="31489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87930" y="339725"/>
            <a:ext cx="49161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HMGA2-AS1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促进胃癌细胞的增殖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9355" y="835025"/>
            <a:ext cx="6692900" cy="4243705"/>
            <a:chOff x="1739" y="1203"/>
            <a:chExt cx="10540" cy="6683"/>
          </a:xfrm>
        </p:grpSpPr>
        <p:sp>
          <p:nvSpPr>
            <p:cNvPr id="37889" name="文本框 11"/>
            <p:cNvSpPr txBox="1"/>
            <p:nvPr/>
          </p:nvSpPr>
          <p:spPr>
            <a:xfrm>
              <a:off x="4576" y="7452"/>
              <a:ext cx="1320" cy="4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1200" b="1">
                  <a:latin typeface="Times New Roman" panose="02020603050405020304" charset="0"/>
                  <a:ea typeface="宋体" panose="02010600030101010101" pitchFamily="2" charset="-122"/>
                </a:rPr>
                <a:t>MGC-803</a:t>
              </a:r>
              <a:endParaRPr lang="en-US" altLang="zh-CN" sz="1200" b="1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739" y="5638"/>
              <a:ext cx="1832" cy="1609"/>
              <a:chOff x="1726" y="5864"/>
              <a:chExt cx="1832" cy="1609"/>
            </a:xfrm>
          </p:grpSpPr>
          <p:sp>
            <p:nvSpPr>
              <p:cNvPr id="37891" name="文本框 2"/>
              <p:cNvSpPr txBox="1"/>
              <p:nvPr/>
            </p:nvSpPr>
            <p:spPr>
              <a:xfrm>
                <a:off x="1726" y="5864"/>
                <a:ext cx="1832" cy="3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en-US" altLang="zh-CN" sz="900" b="1">
                    <a:latin typeface="Times New Roman" panose="02020603050405020304" charset="0"/>
                    <a:ea typeface="黑体" panose="02010609060101010101" charset="-122"/>
                    <a:sym typeface="+mn-ea"/>
                  </a:rPr>
                  <a:t>shHMGA2-AS1-NC</a:t>
                </a:r>
                <a:endParaRPr lang="en-US" altLang="zh-CN" sz="1400" b="1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37892" name="文本框 4"/>
              <p:cNvSpPr txBox="1"/>
              <p:nvPr/>
            </p:nvSpPr>
            <p:spPr>
              <a:xfrm>
                <a:off x="1854" y="6234"/>
                <a:ext cx="1704" cy="3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en-US" altLang="zh-CN" sz="900" b="1">
                    <a:latin typeface="Times New Roman" panose="02020603050405020304" charset="0"/>
                    <a:ea typeface="黑体" panose="02010609060101010101" charset="-122"/>
                  </a:rPr>
                  <a:t>shHMGA2-AS1-1</a:t>
                </a:r>
                <a:endParaRPr lang="en-US" altLang="zh-CN" sz="900" b="1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37893" name="文本框 4"/>
              <p:cNvSpPr txBox="1"/>
              <p:nvPr/>
            </p:nvSpPr>
            <p:spPr>
              <a:xfrm>
                <a:off x="1854" y="6665"/>
                <a:ext cx="1671" cy="3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en-US" altLang="zh-CN" sz="900" b="1">
                    <a:latin typeface="Times New Roman" panose="02020603050405020304" charset="0"/>
                    <a:ea typeface="黑体" panose="02010609060101010101" charset="-122"/>
                  </a:rPr>
                  <a:t>sh</a:t>
                </a:r>
                <a:r>
                  <a:rPr lang="en-US" altLang="zh-CN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HMGA2</a:t>
                </a:r>
                <a:r>
                  <a:rPr lang="zh-CN" altLang="en-US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-AS1</a:t>
                </a:r>
                <a:r>
                  <a:rPr lang="en-US" altLang="zh-CN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-2</a:t>
                </a:r>
                <a:endParaRPr lang="en-US" altLang="zh-CN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7894" name="文本框 4"/>
              <p:cNvSpPr txBox="1"/>
              <p:nvPr/>
            </p:nvSpPr>
            <p:spPr>
              <a:xfrm>
                <a:off x="1836" y="7111"/>
                <a:ext cx="1689" cy="3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en-US" altLang="zh-CN" sz="900" b="1">
                    <a:latin typeface="Times New Roman" panose="02020603050405020304" charset="0"/>
                    <a:ea typeface="黑体" panose="02010609060101010101" charset="-122"/>
                  </a:rPr>
                  <a:t>sh</a:t>
                </a:r>
                <a:r>
                  <a:rPr lang="en-US" altLang="zh-CN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HMGA2</a:t>
                </a:r>
                <a:r>
                  <a:rPr lang="zh-CN" altLang="en-US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-AS1</a:t>
                </a:r>
                <a:r>
                  <a:rPr lang="en-US" altLang="zh-CN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-3</a:t>
                </a:r>
                <a:endParaRPr lang="en-US" altLang="zh-CN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" name="文本框 11"/>
            <p:cNvSpPr txBox="1"/>
            <p:nvPr/>
          </p:nvSpPr>
          <p:spPr>
            <a:xfrm>
              <a:off x="9733" y="7452"/>
              <a:ext cx="1285" cy="4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1200" b="1">
                  <a:latin typeface="Times New Roman" panose="02020603050405020304" charset="0"/>
                  <a:ea typeface="宋体" panose="02010600030101010101" pitchFamily="2" charset="-122"/>
                </a:rPr>
                <a:t>HGC-27</a:t>
              </a:r>
              <a:endParaRPr lang="en-US" altLang="zh-CN" sz="1600" b="1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571" y="4722"/>
              <a:ext cx="3572" cy="858"/>
              <a:chOff x="3571" y="4722"/>
              <a:chExt cx="3572" cy="858"/>
            </a:xfrm>
          </p:grpSpPr>
          <p:pic>
            <p:nvPicPr>
              <p:cNvPr id="4" name="图片 3" descr="MGC-803-shNC(1)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71" y="4730"/>
                <a:ext cx="850" cy="850"/>
              </a:xfrm>
              <a:prstGeom prst="rect">
                <a:avLst/>
              </a:prstGeom>
            </p:spPr>
          </p:pic>
          <p:pic>
            <p:nvPicPr>
              <p:cNvPr id="6" name="图片 5" descr="MGC-803-shHMGA2-AS1-1(1)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78" y="4730"/>
                <a:ext cx="850" cy="850"/>
              </a:xfrm>
              <a:prstGeom prst="rect">
                <a:avLst/>
              </a:prstGeom>
            </p:spPr>
          </p:pic>
          <p:pic>
            <p:nvPicPr>
              <p:cNvPr id="7" name="图片 6" descr="MGC-803-shHMGA2-AS1-2(1)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85" y="4722"/>
                <a:ext cx="850" cy="850"/>
              </a:xfrm>
              <a:prstGeom prst="rect">
                <a:avLst/>
              </a:prstGeom>
            </p:spPr>
          </p:pic>
          <p:pic>
            <p:nvPicPr>
              <p:cNvPr id="8" name="图片 7" descr="MGC-803-shHMGA2-AS1-3(1)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93" y="4730"/>
                <a:ext cx="850" cy="850"/>
              </a:xfrm>
              <a:prstGeom prst="rect">
                <a:avLst/>
              </a:prstGeom>
            </p:spPr>
          </p:pic>
        </p:grpSp>
        <p:grpSp>
          <p:nvGrpSpPr>
            <p:cNvPr id="43" name="组合 42"/>
            <p:cNvGrpSpPr/>
            <p:nvPr/>
          </p:nvGrpSpPr>
          <p:grpSpPr>
            <a:xfrm>
              <a:off x="3742" y="5638"/>
              <a:ext cx="3209" cy="1608"/>
              <a:chOff x="3742" y="5638"/>
              <a:chExt cx="3209" cy="1608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3742" y="5638"/>
                <a:ext cx="488" cy="1605"/>
                <a:chOff x="3742" y="5638"/>
                <a:chExt cx="488" cy="1605"/>
              </a:xfrm>
            </p:grpSpPr>
            <p:sp>
              <p:nvSpPr>
                <p:cNvPr id="13" name="文本框 12"/>
                <p:cNvSpPr txBox="1"/>
                <p:nvPr/>
              </p:nvSpPr>
              <p:spPr>
                <a:xfrm>
                  <a:off x="3784" y="5638"/>
                  <a:ext cx="424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＋</a:t>
                  </a:r>
                  <a:endPara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3762" y="6021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3742" y="6431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3742" y="6881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4592" y="5638"/>
                <a:ext cx="468" cy="1609"/>
                <a:chOff x="4782" y="5638"/>
                <a:chExt cx="468" cy="160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4782" y="5638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4782" y="6432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4782" y="6885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4818" y="6035"/>
                  <a:ext cx="424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＋</a:t>
                  </a:r>
                  <a:endPara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5574" y="5642"/>
                <a:ext cx="473" cy="1605"/>
                <a:chOff x="5801" y="5638"/>
                <a:chExt cx="473" cy="1605"/>
              </a:xfrm>
            </p:grpSpPr>
            <p:sp>
              <p:nvSpPr>
                <p:cNvPr id="15" name="文本框 14"/>
                <p:cNvSpPr txBox="1"/>
                <p:nvPr/>
              </p:nvSpPr>
              <p:spPr>
                <a:xfrm>
                  <a:off x="5801" y="5638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5801" y="6028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5806" y="6881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5822" y="6431"/>
                  <a:ext cx="424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＋</a:t>
                  </a:r>
                  <a:endPara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6483" y="5642"/>
                <a:ext cx="469" cy="1605"/>
                <a:chOff x="6830" y="5642"/>
                <a:chExt cx="469" cy="1605"/>
              </a:xfrm>
            </p:grpSpPr>
            <p:sp>
              <p:nvSpPr>
                <p:cNvPr id="34" name="文本框 33"/>
                <p:cNvSpPr txBox="1"/>
                <p:nvPr/>
              </p:nvSpPr>
              <p:spPr>
                <a:xfrm>
                  <a:off x="6831" y="5642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6831" y="6024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6860" y="6885"/>
                  <a:ext cx="424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＋</a:t>
                  </a:r>
                  <a:endPara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6830" y="6435"/>
                  <a:ext cx="468" cy="36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9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cxnSp>
          <p:nvCxnSpPr>
            <p:cNvPr id="39" name="直接连接符 38"/>
            <p:cNvCxnSpPr/>
            <p:nvPr/>
          </p:nvCxnSpPr>
          <p:spPr>
            <a:xfrm flipV="1">
              <a:off x="3535" y="7338"/>
              <a:ext cx="340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5" name="组合 44"/>
            <p:cNvGrpSpPr/>
            <p:nvPr/>
          </p:nvGrpSpPr>
          <p:grpSpPr>
            <a:xfrm rot="0">
              <a:off x="8720" y="5642"/>
              <a:ext cx="468" cy="1609"/>
              <a:chOff x="3808" y="5638"/>
              <a:chExt cx="468" cy="1609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3830" y="5638"/>
                <a:ext cx="424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808" y="6020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3808" y="6427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808" y="6885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 rot="0">
              <a:off x="9609" y="5646"/>
              <a:ext cx="468" cy="1609"/>
              <a:chOff x="4878" y="5638"/>
              <a:chExt cx="468" cy="1609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4878" y="5638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4878" y="6394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4878" y="6885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4900" y="6028"/>
                <a:ext cx="424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rot="0">
              <a:off x="10534" y="5646"/>
              <a:ext cx="473" cy="1605"/>
              <a:chOff x="5801" y="5638"/>
              <a:chExt cx="473" cy="1605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5801" y="5638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5801" y="6028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5806" y="6881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5822" y="6431"/>
                <a:ext cx="424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0">
              <a:off x="11448" y="5646"/>
              <a:ext cx="469" cy="1605"/>
              <a:chOff x="6830" y="5642"/>
              <a:chExt cx="469" cy="1605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6831" y="5642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6831" y="6024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6860" y="6885"/>
                <a:ext cx="424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6830" y="6435"/>
                <a:ext cx="468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66" name="直接连接符 65"/>
            <p:cNvCxnSpPr/>
            <p:nvPr/>
          </p:nvCxnSpPr>
          <p:spPr>
            <a:xfrm flipV="1">
              <a:off x="8674" y="7338"/>
              <a:ext cx="340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74" name="组合 73"/>
            <p:cNvGrpSpPr/>
            <p:nvPr/>
          </p:nvGrpSpPr>
          <p:grpSpPr>
            <a:xfrm>
              <a:off x="8529" y="4722"/>
              <a:ext cx="3578" cy="858"/>
              <a:chOff x="7898" y="4722"/>
              <a:chExt cx="3578" cy="858"/>
            </a:xfrm>
          </p:grpSpPr>
          <p:pic>
            <p:nvPicPr>
              <p:cNvPr id="70" name="图片 69" descr="NC(1)-102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898" y="4722"/>
                <a:ext cx="850" cy="850"/>
              </a:xfrm>
              <a:prstGeom prst="rect">
                <a:avLst/>
              </a:prstGeom>
            </p:spPr>
          </p:pic>
          <p:pic>
            <p:nvPicPr>
              <p:cNvPr id="71" name="图片 70" descr="H-1(1)-18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87" y="4730"/>
                <a:ext cx="850" cy="850"/>
              </a:xfrm>
              <a:prstGeom prst="rect">
                <a:avLst/>
              </a:prstGeom>
            </p:spPr>
          </p:pic>
          <p:pic>
            <p:nvPicPr>
              <p:cNvPr id="72" name="图片 71" descr="H-2(1)-23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714" y="4730"/>
                <a:ext cx="850" cy="850"/>
              </a:xfrm>
              <a:prstGeom prst="rect">
                <a:avLst/>
              </a:prstGeom>
            </p:spPr>
          </p:pic>
          <p:pic>
            <p:nvPicPr>
              <p:cNvPr id="73" name="图片 72" descr="H-3(1)-341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626" y="4722"/>
                <a:ext cx="850" cy="850"/>
              </a:xfrm>
              <a:prstGeom prst="rect">
                <a:avLst/>
              </a:prstGeom>
            </p:spPr>
          </p:pic>
        </p:grpSp>
        <p:pic>
          <p:nvPicPr>
            <p:cNvPr id="3" name="图片 2" descr="克隆形成20210926-MGC-803-无bar"/>
            <p:cNvPicPr>
              <a:picLocks noChangeAspect="1"/>
            </p:cNvPicPr>
            <p:nvPr/>
          </p:nvPicPr>
          <p:blipFill>
            <a:blip r:embed="rId10"/>
            <a:srcRect b="9262"/>
            <a:stretch>
              <a:fillRect/>
            </a:stretch>
          </p:blipFill>
          <p:spPr>
            <a:xfrm>
              <a:off x="2550" y="1203"/>
              <a:ext cx="4779" cy="3527"/>
            </a:xfrm>
            <a:prstGeom prst="rect">
              <a:avLst/>
            </a:prstGeom>
          </p:spPr>
        </p:pic>
        <p:pic>
          <p:nvPicPr>
            <p:cNvPr id="11" name="图片 10" descr="克隆形成20210828-HGC-27-无bar"/>
            <p:cNvPicPr>
              <a:picLocks noChangeAspect="1"/>
            </p:cNvPicPr>
            <p:nvPr/>
          </p:nvPicPr>
          <p:blipFill>
            <a:blip r:embed="rId11"/>
            <a:srcRect b="11603"/>
            <a:stretch>
              <a:fillRect/>
            </a:stretch>
          </p:blipFill>
          <p:spPr>
            <a:xfrm>
              <a:off x="7540" y="1294"/>
              <a:ext cx="4739" cy="343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80310" y="699135"/>
            <a:ext cx="49161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HMGA2-AS1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促进胃癌细胞的迁移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840" y="1447165"/>
            <a:ext cx="4356000" cy="2294890"/>
            <a:chOff x="697" y="2393"/>
            <a:chExt cx="7948" cy="3614"/>
          </a:xfrm>
        </p:grpSpPr>
        <p:sp>
          <p:nvSpPr>
            <p:cNvPr id="31745" name="文本框 11"/>
            <p:cNvSpPr txBox="1"/>
            <p:nvPr/>
          </p:nvSpPr>
          <p:spPr>
            <a:xfrm>
              <a:off x="697" y="3970"/>
              <a:ext cx="1327" cy="3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1000" b="1">
                  <a:latin typeface="Times New Roman" panose="02020603050405020304" charset="0"/>
                  <a:ea typeface="宋体" panose="02010600030101010101" pitchFamily="2" charset="-122"/>
                </a:rPr>
                <a:t>MGC-803</a:t>
              </a:r>
              <a:endParaRPr lang="en-US" altLang="zh-CN" sz="1000" b="1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2097" y="2934"/>
              <a:ext cx="6435" cy="0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1747" name="文本框 13"/>
            <p:cNvSpPr txBox="1"/>
            <p:nvPr/>
          </p:nvSpPr>
          <p:spPr>
            <a:xfrm>
              <a:off x="4520" y="2393"/>
              <a:ext cx="1589" cy="4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1200" b="1">
                  <a:latin typeface="Times New Roman" panose="02020603050405020304" charset="0"/>
                  <a:ea typeface="宋体" panose="02010600030101010101" pitchFamily="2" charset="-122"/>
                </a:rPr>
                <a:t>M</a:t>
              </a:r>
              <a:r>
                <a:rPr lang="zh-CN" altLang="en-US" sz="1200" b="1">
                  <a:latin typeface="Times New Roman" panose="02020603050405020304" charset="0"/>
                  <a:ea typeface="宋体" panose="02010600030101010101" pitchFamily="2" charset="-122"/>
                </a:rPr>
                <a:t>igration</a:t>
              </a:r>
              <a:endParaRPr lang="zh-CN" altLang="en-US" sz="1200" b="1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31752" name="文本框 2"/>
            <p:cNvSpPr txBox="1"/>
            <p:nvPr/>
          </p:nvSpPr>
          <p:spPr>
            <a:xfrm>
              <a:off x="2483" y="3096"/>
              <a:ext cx="830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800" b="1">
                  <a:latin typeface="Times New Roman" panose="02020603050405020304" charset="0"/>
                  <a:ea typeface="黑体" panose="02010609060101010101" charset="-122"/>
                </a:rPr>
                <a:t>shNC</a:t>
              </a:r>
              <a:endParaRPr lang="en-US" altLang="zh-CN" sz="800" b="1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31753" name="文本框 4"/>
            <p:cNvSpPr txBox="1"/>
            <p:nvPr/>
          </p:nvSpPr>
          <p:spPr>
            <a:xfrm>
              <a:off x="3622" y="3096"/>
              <a:ext cx="1735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800" b="1">
                  <a:latin typeface="Times New Roman" panose="02020603050405020304" charset="0"/>
                  <a:ea typeface="黑体" panose="02010609060101010101" charset="-122"/>
                </a:rPr>
                <a:t>sh</a:t>
              </a:r>
              <a:r>
                <a:rPr lang="en-US" altLang="zh-CN" sz="800" b="1" i="1">
                  <a:latin typeface="Times New Roman" panose="02020603050405020304" charset="0"/>
                  <a:ea typeface="宋体" panose="02010600030101010101" pitchFamily="2" charset="-122"/>
                </a:rPr>
                <a:t>HMGA2</a:t>
              </a:r>
              <a:r>
                <a:rPr lang="zh-CN" altLang="en-US" sz="800" b="1" i="1">
                  <a:latin typeface="Times New Roman" panose="02020603050405020304" charset="0"/>
                  <a:ea typeface="宋体" panose="02010600030101010101" pitchFamily="2" charset="-122"/>
                </a:rPr>
                <a:t>-AS1</a:t>
              </a:r>
              <a:r>
                <a:rPr lang="en-US" altLang="zh-CN" sz="800" b="1">
                  <a:latin typeface="Times New Roman" panose="02020603050405020304" charset="0"/>
                  <a:ea typeface="宋体" panose="02010600030101010101" pitchFamily="2" charset="-122"/>
                </a:rPr>
                <a:t>-1</a:t>
              </a:r>
              <a:endParaRPr lang="en-US" altLang="zh-CN" sz="800" b="1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31754" name="文本框 4"/>
            <p:cNvSpPr txBox="1"/>
            <p:nvPr/>
          </p:nvSpPr>
          <p:spPr>
            <a:xfrm>
              <a:off x="5270" y="3091"/>
              <a:ext cx="1739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800" b="1">
                  <a:latin typeface="Times New Roman" panose="02020603050405020304" charset="0"/>
                  <a:ea typeface="黑体" panose="02010609060101010101" charset="-122"/>
                </a:rPr>
                <a:t>sh</a:t>
              </a:r>
              <a:r>
                <a:rPr lang="en-US" altLang="zh-CN" sz="800" b="1" i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HMGA2</a:t>
              </a:r>
              <a:r>
                <a:rPr lang="zh-CN" altLang="en-US" sz="800" b="1" i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-AS1</a:t>
              </a:r>
              <a:r>
                <a:rPr lang="en-US" altLang="zh-CN" sz="8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-2</a:t>
              </a:r>
              <a:endParaRPr lang="en-US" altLang="zh-CN" sz="8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755" name="文本框 4"/>
            <p:cNvSpPr txBox="1"/>
            <p:nvPr/>
          </p:nvSpPr>
          <p:spPr>
            <a:xfrm>
              <a:off x="6918" y="3091"/>
              <a:ext cx="1727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800" b="1">
                  <a:latin typeface="Times New Roman" panose="02020603050405020304" charset="0"/>
                  <a:ea typeface="黑体" panose="02010609060101010101" charset="-122"/>
                </a:rPr>
                <a:t>sh</a:t>
              </a:r>
              <a:r>
                <a:rPr lang="en-US" altLang="zh-CN" sz="800" b="1" i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HMGA2</a:t>
              </a:r>
              <a:r>
                <a:rPr lang="zh-CN" altLang="en-US" sz="800" b="1" i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-AS1</a:t>
              </a:r>
              <a:r>
                <a:rPr lang="en-US" altLang="zh-CN" sz="8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-3</a:t>
              </a:r>
              <a:endParaRPr lang="en-US" altLang="zh-CN" sz="8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文本框 11"/>
            <p:cNvSpPr txBox="1"/>
            <p:nvPr/>
          </p:nvSpPr>
          <p:spPr>
            <a:xfrm>
              <a:off x="743" y="5218"/>
              <a:ext cx="1238" cy="3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1000" b="1">
                  <a:latin typeface="Times New Roman" panose="02020603050405020304" charset="0"/>
                  <a:ea typeface="宋体" panose="02010600030101010101" pitchFamily="2" charset="-122"/>
                </a:rPr>
                <a:t>HGC-27</a:t>
              </a:r>
              <a:endParaRPr lang="en-US" altLang="zh-CN" sz="1000" b="1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pic>
          <p:nvPicPr>
            <p:cNvPr id="3" name="图片 2" descr="MGC-803-H-C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97" y="3596"/>
              <a:ext cx="1506" cy="1134"/>
            </a:xfrm>
            <a:prstGeom prst="rect">
              <a:avLst/>
            </a:prstGeom>
          </p:spPr>
        </p:pic>
        <p:pic>
          <p:nvPicPr>
            <p:cNvPr id="4" name="图片 3" descr="MGC-803-H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2" y="3596"/>
              <a:ext cx="1506" cy="1134"/>
            </a:xfrm>
            <a:prstGeom prst="rect">
              <a:avLst/>
            </a:prstGeom>
          </p:spPr>
        </p:pic>
        <p:pic>
          <p:nvPicPr>
            <p:cNvPr id="7" name="图片 6" descr="MGC-803-H-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87" y="3596"/>
              <a:ext cx="1506" cy="1134"/>
            </a:xfrm>
            <a:prstGeom prst="rect">
              <a:avLst/>
            </a:prstGeom>
          </p:spPr>
        </p:pic>
        <p:pic>
          <p:nvPicPr>
            <p:cNvPr id="8" name="图片 7" descr="MGC-803-H-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2" y="3596"/>
              <a:ext cx="1506" cy="1134"/>
            </a:xfrm>
            <a:prstGeom prst="rect">
              <a:avLst/>
            </a:prstGeom>
          </p:spPr>
        </p:pic>
        <p:pic>
          <p:nvPicPr>
            <p:cNvPr id="9" name="图片 8" descr="HGC-27-H-C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97" y="4844"/>
              <a:ext cx="1506" cy="1134"/>
            </a:xfrm>
            <a:prstGeom prst="rect">
              <a:avLst/>
            </a:prstGeom>
          </p:spPr>
        </p:pic>
        <p:pic>
          <p:nvPicPr>
            <p:cNvPr id="10" name="图片 9" descr="HGC-27-H-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37" y="4844"/>
              <a:ext cx="1506" cy="1134"/>
            </a:xfrm>
            <a:prstGeom prst="rect">
              <a:avLst/>
            </a:prstGeom>
          </p:spPr>
        </p:pic>
        <p:pic>
          <p:nvPicPr>
            <p:cNvPr id="11" name="图片 10" descr="HGC-27-H-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88" y="4873"/>
              <a:ext cx="1506" cy="1134"/>
            </a:xfrm>
            <a:prstGeom prst="rect">
              <a:avLst/>
            </a:prstGeom>
          </p:spPr>
        </p:pic>
        <p:pic>
          <p:nvPicPr>
            <p:cNvPr id="14" name="图片 13" descr="HGC-27-H-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039" y="4873"/>
              <a:ext cx="1506" cy="1134"/>
            </a:xfrm>
            <a:prstGeom prst="rect">
              <a:avLst/>
            </a:prstGeom>
          </p:spPr>
        </p:pic>
      </p:grpSp>
      <p:grpSp>
        <p:nvGrpSpPr>
          <p:cNvPr id="88" name="组合 87"/>
          <p:cNvGrpSpPr/>
          <p:nvPr/>
        </p:nvGrpSpPr>
        <p:grpSpPr>
          <a:xfrm>
            <a:off x="4356100" y="1348105"/>
            <a:ext cx="4500000" cy="3289300"/>
            <a:chOff x="6615" y="1978"/>
            <a:chExt cx="7262" cy="5180"/>
          </a:xfrm>
        </p:grpSpPr>
        <p:pic>
          <p:nvPicPr>
            <p:cNvPr id="16" name="图片 15" descr="transwell-20210903-MGC-803_00"/>
            <p:cNvPicPr>
              <a:picLocks noChangeAspect="1"/>
            </p:cNvPicPr>
            <p:nvPr/>
          </p:nvPicPr>
          <p:blipFill>
            <a:blip r:embed="rId10"/>
            <a:srcRect b="8968"/>
            <a:stretch>
              <a:fillRect/>
            </a:stretch>
          </p:blipFill>
          <p:spPr>
            <a:xfrm>
              <a:off x="7767" y="1978"/>
              <a:ext cx="3144" cy="3194"/>
            </a:xfrm>
            <a:prstGeom prst="rect">
              <a:avLst/>
            </a:prstGeom>
          </p:spPr>
        </p:pic>
        <p:sp>
          <p:nvSpPr>
            <p:cNvPr id="37889" name="文本框 11"/>
            <p:cNvSpPr txBox="1"/>
            <p:nvPr/>
          </p:nvSpPr>
          <p:spPr>
            <a:xfrm>
              <a:off x="9036" y="6772"/>
              <a:ext cx="1177" cy="3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1000" b="1">
                  <a:latin typeface="Times New Roman" panose="02020603050405020304" charset="0"/>
                  <a:ea typeface="宋体" panose="02010600030101010101" pitchFamily="2" charset="-122"/>
                </a:rPr>
                <a:t>MGC-803</a:t>
              </a:r>
              <a:endParaRPr lang="en-US" altLang="zh-CN" sz="1000" b="1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37891" name="文本框 2"/>
            <p:cNvSpPr txBox="1"/>
            <p:nvPr/>
          </p:nvSpPr>
          <p:spPr>
            <a:xfrm>
              <a:off x="6615" y="5150"/>
              <a:ext cx="1880" cy="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900" b="1">
                  <a:latin typeface="Times New Roman" panose="02020603050405020304" charset="0"/>
                  <a:ea typeface="黑体" panose="02010609060101010101" charset="-122"/>
                </a:rPr>
                <a:t>shHMGA2-AS1-NC</a:t>
              </a:r>
              <a:endParaRPr lang="en-US" altLang="zh-CN" sz="1400" b="1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37892" name="文本框 4"/>
            <p:cNvSpPr txBox="1"/>
            <p:nvPr/>
          </p:nvSpPr>
          <p:spPr>
            <a:xfrm>
              <a:off x="6777" y="5508"/>
              <a:ext cx="1703" cy="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900" b="1">
                  <a:latin typeface="Times New Roman" panose="02020603050405020304" charset="0"/>
                  <a:ea typeface="黑体" panose="02010609060101010101" charset="-122"/>
                </a:rPr>
                <a:t>shHMGA2-AS1-1</a:t>
              </a:r>
              <a:endParaRPr lang="en-US" altLang="zh-CN" sz="900" b="1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8480" y="5146"/>
              <a:ext cx="357" cy="1460"/>
              <a:chOff x="8480" y="5146"/>
              <a:chExt cx="357" cy="146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8511" y="5146"/>
                <a:ext cx="310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8495" y="551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480" y="5873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480" y="624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 flipV="1">
              <a:off x="8519" y="6658"/>
              <a:ext cx="2211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91" name="图片 90" descr="transwell-20211125-HGC-27"/>
            <p:cNvPicPr>
              <a:picLocks noChangeAspect="1"/>
            </p:cNvPicPr>
            <p:nvPr/>
          </p:nvPicPr>
          <p:blipFill>
            <a:blip r:embed="rId11"/>
            <a:srcRect b="8245"/>
            <a:stretch>
              <a:fillRect/>
            </a:stretch>
          </p:blipFill>
          <p:spPr>
            <a:xfrm>
              <a:off x="10911" y="2047"/>
              <a:ext cx="2966" cy="3126"/>
            </a:xfrm>
            <a:prstGeom prst="rect">
              <a:avLst/>
            </a:prstGeom>
          </p:spPr>
        </p:pic>
        <p:sp>
          <p:nvSpPr>
            <p:cNvPr id="92" name="文本框 11"/>
            <p:cNvSpPr txBox="1"/>
            <p:nvPr/>
          </p:nvSpPr>
          <p:spPr>
            <a:xfrm>
              <a:off x="12152" y="6772"/>
              <a:ext cx="1064" cy="3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1000" b="1">
                  <a:latin typeface="Times New Roman" panose="02020603050405020304" charset="0"/>
                  <a:ea typeface="宋体" panose="02010600030101010101" pitchFamily="2" charset="-122"/>
                </a:rPr>
                <a:t>HGC-27</a:t>
              </a:r>
              <a:endParaRPr lang="en-US" altLang="zh-CN" sz="1000" b="1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cxnSp>
          <p:nvCxnSpPr>
            <p:cNvPr id="113" name="直接连接符 112"/>
            <p:cNvCxnSpPr/>
            <p:nvPr/>
          </p:nvCxnSpPr>
          <p:spPr>
            <a:xfrm flipV="1">
              <a:off x="11579" y="6658"/>
              <a:ext cx="2211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文本框 4"/>
            <p:cNvSpPr txBox="1"/>
            <p:nvPr/>
          </p:nvSpPr>
          <p:spPr>
            <a:xfrm>
              <a:off x="6777" y="5876"/>
              <a:ext cx="1703" cy="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900" b="1">
                  <a:latin typeface="Times New Roman" panose="02020603050405020304" charset="0"/>
                  <a:ea typeface="黑体" panose="02010609060101010101" charset="-122"/>
                </a:rPr>
                <a:t>shHMGA2-AS1-2</a:t>
              </a:r>
              <a:endParaRPr lang="en-US" altLang="zh-CN" sz="900" b="1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31" name="文本框 4"/>
            <p:cNvSpPr txBox="1"/>
            <p:nvPr/>
          </p:nvSpPr>
          <p:spPr>
            <a:xfrm>
              <a:off x="6777" y="6238"/>
              <a:ext cx="1703" cy="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900" b="1">
                  <a:latin typeface="Times New Roman" panose="02020603050405020304" charset="0"/>
                  <a:ea typeface="黑体" panose="02010609060101010101" charset="-122"/>
                </a:rPr>
                <a:t>shHMGA2-AS1-3</a:t>
              </a:r>
              <a:endParaRPr lang="en-US" altLang="zh-CN" sz="900" b="1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9128" y="5140"/>
              <a:ext cx="357" cy="1460"/>
              <a:chOff x="8480" y="5146"/>
              <a:chExt cx="357" cy="1460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8511" y="5146"/>
                <a:ext cx="310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8495" y="551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8480" y="5873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8480" y="624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9695" y="5140"/>
              <a:ext cx="357" cy="1460"/>
              <a:chOff x="8480" y="5146"/>
              <a:chExt cx="357" cy="1460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8511" y="5146"/>
                <a:ext cx="310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8495" y="551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8480" y="5873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8480" y="624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0344" y="5140"/>
              <a:ext cx="357" cy="1460"/>
              <a:chOff x="8480" y="5146"/>
              <a:chExt cx="357" cy="1460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8511" y="5146"/>
                <a:ext cx="310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8495" y="551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8480" y="5873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8480" y="624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1580" y="5173"/>
              <a:ext cx="357" cy="1460"/>
              <a:chOff x="8480" y="5146"/>
              <a:chExt cx="357" cy="1460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8511" y="5146"/>
                <a:ext cx="310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8495" y="551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8480" y="5873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8480" y="624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2153" y="5140"/>
              <a:ext cx="357" cy="1460"/>
              <a:chOff x="8480" y="5146"/>
              <a:chExt cx="357" cy="1460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8511" y="5146"/>
                <a:ext cx="310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8495" y="551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8480" y="5873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8480" y="624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13323" y="5146"/>
              <a:ext cx="357" cy="1460"/>
              <a:chOff x="8480" y="5146"/>
              <a:chExt cx="357" cy="1460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8511" y="5146"/>
                <a:ext cx="310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8495" y="551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8480" y="5873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8480" y="624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2756" y="5140"/>
              <a:ext cx="357" cy="1460"/>
              <a:chOff x="8480" y="5146"/>
              <a:chExt cx="357" cy="1460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8511" y="5146"/>
                <a:ext cx="310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9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8495" y="551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8480" y="5873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8480" y="6244"/>
                <a:ext cx="342" cy="36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9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9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5939790" y="4660265"/>
            <a:ext cx="24523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200">
                <a:latin typeface="Times New Roman" panose="02020603050405020304" charset="0"/>
                <a:cs typeface="Times New Roman" panose="02020603050405020304" charset="0"/>
              </a:rPr>
              <a:t>**P&lt;0.01,and *P&lt;0.05 </a:t>
            </a:r>
            <a:r>
              <a:rPr lang="en-US" altLang="zh-CN" sz="1200" i="1">
                <a:latin typeface="Times New Roman" panose="02020603050405020304" charset="0"/>
                <a:cs typeface="Times New Roman" panose="02020603050405020304" charset="0"/>
              </a:rPr>
              <a:t>vs.</a:t>
            </a:r>
            <a:r>
              <a:rPr lang="en-US" altLang="zh-CN" sz="1200">
                <a:latin typeface="Times New Roman" panose="02020603050405020304" charset="0"/>
                <a:cs typeface="Times New Roman" panose="02020603050405020304" charset="0"/>
              </a:rPr>
              <a:t> control</a:t>
            </a:r>
            <a:endParaRPr lang="en-US" altLang="zh-CN" sz="12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0280" y="771525"/>
            <a:ext cx="2160905" cy="3960495"/>
            <a:chOff x="2096" y="1328"/>
            <a:chExt cx="3403" cy="623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36" t="18105" r="11170" b="26176"/>
            <a:stretch>
              <a:fillRect/>
            </a:stretch>
          </p:blipFill>
          <p:spPr bwMode="auto">
            <a:xfrm>
              <a:off x="2097" y="1328"/>
              <a:ext cx="3402" cy="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图片 8" descr="图表, 条形图&#10;&#10;描述已自动生成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4" y="4617"/>
              <a:ext cx="3395" cy="2948"/>
            </a:xfrm>
            <a:prstGeom prst="rect">
              <a:avLst/>
            </a:prstGeom>
          </p:spPr>
        </p:pic>
        <p:sp>
          <p:nvSpPr>
            <p:cNvPr id="4" name="右大括号 3"/>
            <p:cNvSpPr/>
            <p:nvPr/>
          </p:nvSpPr>
          <p:spPr>
            <a:xfrm rot="5400000">
              <a:off x="3396" y="2444"/>
              <a:ext cx="803" cy="3402"/>
            </a:xfrm>
            <a:prstGeom prst="rightBrace">
              <a:avLst>
                <a:gd name="adj1" fmla="val 8333"/>
                <a:gd name="adj2" fmla="val 48573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cxnSp>
        <p:nvCxnSpPr>
          <p:cNvPr id="6" name="直接箭头连接符 5"/>
          <p:cNvCxnSpPr/>
          <p:nvPr/>
        </p:nvCxnSpPr>
        <p:spPr>
          <a:xfrm>
            <a:off x="2123440" y="1635760"/>
            <a:ext cx="2304415" cy="215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图表, 条形图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245" y="99060"/>
            <a:ext cx="2713990" cy="342011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16145" y="1073785"/>
            <a:ext cx="518160" cy="138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微信图片_202111291727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5965" y="3530600"/>
            <a:ext cx="5215221" cy="15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矩形 565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288280" y="3703955"/>
            <a:ext cx="3290570" cy="1107440"/>
            <a:chOff x="8328" y="5833"/>
            <a:chExt cx="5182" cy="1744"/>
          </a:xfrm>
        </p:grpSpPr>
        <p:grpSp>
          <p:nvGrpSpPr>
            <p:cNvPr id="2" name="组合 1"/>
            <p:cNvGrpSpPr/>
            <p:nvPr/>
          </p:nvGrpSpPr>
          <p:grpSpPr>
            <a:xfrm>
              <a:off x="8328" y="5852"/>
              <a:ext cx="2204" cy="1551"/>
              <a:chOff x="6992070" y="4328397"/>
              <a:chExt cx="677883" cy="370556"/>
            </a:xfrm>
          </p:grpSpPr>
          <p:grpSp>
            <p:nvGrpSpPr>
              <p:cNvPr id="522" name="组合 521"/>
              <p:cNvGrpSpPr/>
              <p:nvPr/>
            </p:nvGrpSpPr>
            <p:grpSpPr>
              <a:xfrm>
                <a:off x="6992070" y="4328397"/>
                <a:ext cx="275466" cy="358793"/>
                <a:chOff x="3326607" y="2279650"/>
                <a:chExt cx="446087" cy="581026"/>
              </a:xfrm>
            </p:grpSpPr>
            <p:sp>
              <p:nvSpPr>
                <p:cNvPr id="552" name="Line 28"/>
                <p:cNvSpPr>
                  <a:spLocks noChangeShapeType="1"/>
                </p:cNvSpPr>
                <p:nvPr/>
              </p:nvSpPr>
              <p:spPr bwMode="auto">
                <a:xfrm>
                  <a:off x="3328988" y="2859782"/>
                  <a:ext cx="230187" cy="0"/>
                </a:xfrm>
                <a:prstGeom prst="line">
                  <a:avLst/>
                </a:prstGeom>
                <a:noFill/>
                <a:ln w="6350" cap="rnd">
                  <a:solidFill>
                    <a:srgbClr val="12B789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3" name="Line 29"/>
                <p:cNvSpPr>
                  <a:spLocks noChangeShapeType="1"/>
                </p:cNvSpPr>
                <p:nvPr/>
              </p:nvSpPr>
              <p:spPr bwMode="auto">
                <a:xfrm>
                  <a:off x="3592512" y="2859782"/>
                  <a:ext cx="49212" cy="0"/>
                </a:xfrm>
                <a:prstGeom prst="line">
                  <a:avLst/>
                </a:prstGeom>
                <a:noFill/>
                <a:ln w="6350" cap="rnd">
                  <a:solidFill>
                    <a:srgbClr val="12B789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554" name="组合 553"/>
                <p:cNvGrpSpPr/>
                <p:nvPr/>
              </p:nvGrpSpPr>
              <p:grpSpPr>
                <a:xfrm>
                  <a:off x="3326607" y="2279650"/>
                  <a:ext cx="446087" cy="581026"/>
                  <a:chOff x="1493838" y="2298700"/>
                  <a:chExt cx="446087" cy="581026"/>
                </a:xfrm>
              </p:grpSpPr>
              <p:sp>
                <p:nvSpPr>
                  <p:cNvPr id="555" name="Freeform 30"/>
                  <p:cNvSpPr/>
                  <p:nvPr/>
                </p:nvSpPr>
                <p:spPr bwMode="auto">
                  <a:xfrm>
                    <a:off x="1520825" y="2317750"/>
                    <a:ext cx="400050" cy="512763"/>
                  </a:xfrm>
                  <a:custGeom>
                    <a:avLst/>
                    <a:gdLst>
                      <a:gd name="T0" fmla="*/ 37 w 252"/>
                      <a:gd name="T1" fmla="*/ 323 h 323"/>
                      <a:gd name="T2" fmla="*/ 0 w 252"/>
                      <a:gd name="T3" fmla="*/ 295 h 323"/>
                      <a:gd name="T4" fmla="*/ 215 w 252"/>
                      <a:gd name="T5" fmla="*/ 0 h 323"/>
                      <a:gd name="T6" fmla="*/ 252 w 252"/>
                      <a:gd name="T7" fmla="*/ 28 h 323"/>
                      <a:gd name="T8" fmla="*/ 37 w 252"/>
                      <a:gd name="T9" fmla="*/ 323 h 3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2" h="323">
                        <a:moveTo>
                          <a:pt x="37" y="323"/>
                        </a:moveTo>
                        <a:lnTo>
                          <a:pt x="0" y="295"/>
                        </a:lnTo>
                        <a:lnTo>
                          <a:pt x="215" y="0"/>
                        </a:lnTo>
                        <a:lnTo>
                          <a:pt x="252" y="28"/>
                        </a:lnTo>
                        <a:lnTo>
                          <a:pt x="37" y="323"/>
                        </a:lnTo>
                        <a:close/>
                      </a:path>
                    </a:pathLst>
                  </a:custGeom>
                  <a:solidFill>
                    <a:srgbClr val="FFBC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" name="Freeform 31"/>
                  <p:cNvSpPr/>
                  <p:nvPr/>
                </p:nvSpPr>
                <p:spPr bwMode="auto">
                  <a:xfrm>
                    <a:off x="1768475" y="2317750"/>
                    <a:ext cx="152400" cy="171450"/>
                  </a:xfrm>
                  <a:custGeom>
                    <a:avLst/>
                    <a:gdLst>
                      <a:gd name="T0" fmla="*/ 40 w 96"/>
                      <a:gd name="T1" fmla="*/ 108 h 108"/>
                      <a:gd name="T2" fmla="*/ 0 w 96"/>
                      <a:gd name="T3" fmla="*/ 80 h 108"/>
                      <a:gd name="T4" fmla="*/ 59 w 96"/>
                      <a:gd name="T5" fmla="*/ 0 h 108"/>
                      <a:gd name="T6" fmla="*/ 96 w 96"/>
                      <a:gd name="T7" fmla="*/ 28 h 108"/>
                      <a:gd name="T8" fmla="*/ 40 w 96"/>
                      <a:gd name="T9" fmla="*/ 108 h 1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6" h="108">
                        <a:moveTo>
                          <a:pt x="40" y="108"/>
                        </a:moveTo>
                        <a:lnTo>
                          <a:pt x="0" y="80"/>
                        </a:lnTo>
                        <a:lnTo>
                          <a:pt x="59" y="0"/>
                        </a:lnTo>
                        <a:lnTo>
                          <a:pt x="96" y="28"/>
                        </a:lnTo>
                        <a:lnTo>
                          <a:pt x="40" y="108"/>
                        </a:lnTo>
                        <a:close/>
                      </a:path>
                    </a:pathLst>
                  </a:custGeom>
                  <a:solidFill>
                    <a:srgbClr val="FF910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" name="Freeform 32"/>
                  <p:cNvSpPr/>
                  <p:nvPr/>
                </p:nvSpPr>
                <p:spPr bwMode="auto">
                  <a:xfrm>
                    <a:off x="1738313" y="2376488"/>
                    <a:ext cx="130175" cy="169863"/>
                  </a:xfrm>
                  <a:custGeom>
                    <a:avLst/>
                    <a:gdLst>
                      <a:gd name="T0" fmla="*/ 4 w 35"/>
                      <a:gd name="T1" fmla="*/ 44 h 45"/>
                      <a:gd name="T2" fmla="*/ 1 w 35"/>
                      <a:gd name="T3" fmla="*/ 44 h 45"/>
                      <a:gd name="T4" fmla="*/ 1 w 35"/>
                      <a:gd name="T5" fmla="*/ 44 h 45"/>
                      <a:gd name="T6" fmla="*/ 1 w 35"/>
                      <a:gd name="T7" fmla="*/ 42 h 45"/>
                      <a:gd name="T8" fmla="*/ 31 w 35"/>
                      <a:gd name="T9" fmla="*/ 1 h 45"/>
                      <a:gd name="T10" fmla="*/ 33 w 35"/>
                      <a:gd name="T11" fmla="*/ 1 h 45"/>
                      <a:gd name="T12" fmla="*/ 33 w 35"/>
                      <a:gd name="T13" fmla="*/ 1 h 45"/>
                      <a:gd name="T14" fmla="*/ 34 w 35"/>
                      <a:gd name="T15" fmla="*/ 3 h 45"/>
                      <a:gd name="T16" fmla="*/ 4 w 35"/>
                      <a:gd name="T17" fmla="*/ 44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5" h="45">
                        <a:moveTo>
                          <a:pt x="4" y="44"/>
                        </a:moveTo>
                        <a:cubicBezTo>
                          <a:pt x="3" y="45"/>
                          <a:pt x="2" y="45"/>
                          <a:pt x="1" y="44"/>
                        </a:cubicBezTo>
                        <a:cubicBezTo>
                          <a:pt x="1" y="44"/>
                          <a:pt x="1" y="44"/>
                          <a:pt x="1" y="44"/>
                        </a:cubicBezTo>
                        <a:cubicBezTo>
                          <a:pt x="1" y="44"/>
                          <a:pt x="0" y="43"/>
                          <a:pt x="1" y="42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0"/>
                          <a:pt x="32" y="0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4" y="2"/>
                          <a:pt x="35" y="3"/>
                          <a:pt x="34" y="3"/>
                        </a:cubicBezTo>
                        <a:lnTo>
                          <a:pt x="4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" name="Freeform 33"/>
                  <p:cNvSpPr/>
                  <p:nvPr/>
                </p:nvSpPr>
                <p:spPr bwMode="auto">
                  <a:xfrm>
                    <a:off x="1854200" y="2298700"/>
                    <a:ext cx="85725" cy="66675"/>
                  </a:xfrm>
                  <a:custGeom>
                    <a:avLst/>
                    <a:gdLst>
                      <a:gd name="T0" fmla="*/ 22 w 23"/>
                      <a:gd name="T1" fmla="*/ 17 h 18"/>
                      <a:gd name="T2" fmla="*/ 18 w 23"/>
                      <a:gd name="T3" fmla="*/ 17 h 18"/>
                      <a:gd name="T4" fmla="*/ 2 w 23"/>
                      <a:gd name="T5" fmla="*/ 5 h 18"/>
                      <a:gd name="T6" fmla="*/ 1 w 23"/>
                      <a:gd name="T7" fmla="*/ 1 h 18"/>
                      <a:gd name="T8" fmla="*/ 1 w 23"/>
                      <a:gd name="T9" fmla="*/ 1 h 18"/>
                      <a:gd name="T10" fmla="*/ 5 w 23"/>
                      <a:gd name="T11" fmla="*/ 1 h 18"/>
                      <a:gd name="T12" fmla="*/ 22 w 23"/>
                      <a:gd name="T13" fmla="*/ 13 h 18"/>
                      <a:gd name="T14" fmla="*/ 22 w 23"/>
                      <a:gd name="T15" fmla="*/ 17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3" h="18">
                        <a:moveTo>
                          <a:pt x="22" y="17"/>
                        </a:moveTo>
                        <a:cubicBezTo>
                          <a:pt x="21" y="18"/>
                          <a:pt x="20" y="18"/>
                          <a:pt x="18" y="17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1" y="4"/>
                          <a:pt x="0" y="3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0"/>
                          <a:pt x="4" y="0"/>
                          <a:pt x="5" y="1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3" y="14"/>
                          <a:pt x="23" y="16"/>
                          <a:pt x="22" y="17"/>
                        </a:cubicBezTo>
                        <a:close/>
                      </a:path>
                    </a:pathLst>
                  </a:custGeom>
                  <a:solidFill>
                    <a:srgbClr val="502E1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" name="Freeform 34"/>
                  <p:cNvSpPr/>
                  <p:nvPr/>
                </p:nvSpPr>
                <p:spPr bwMode="auto">
                  <a:xfrm>
                    <a:off x="1493838" y="2786063"/>
                    <a:ext cx="85725" cy="93663"/>
                  </a:xfrm>
                  <a:custGeom>
                    <a:avLst/>
                    <a:gdLst>
                      <a:gd name="T0" fmla="*/ 0 w 54"/>
                      <a:gd name="T1" fmla="*/ 59 h 59"/>
                      <a:gd name="T2" fmla="*/ 17 w 54"/>
                      <a:gd name="T3" fmla="*/ 0 h 59"/>
                      <a:gd name="T4" fmla="*/ 54 w 54"/>
                      <a:gd name="T5" fmla="*/ 28 h 59"/>
                      <a:gd name="T6" fmla="*/ 0 w 54"/>
                      <a:gd name="T7" fmla="*/ 59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9">
                        <a:moveTo>
                          <a:pt x="0" y="59"/>
                        </a:moveTo>
                        <a:lnTo>
                          <a:pt x="17" y="0"/>
                        </a:lnTo>
                        <a:lnTo>
                          <a:pt x="54" y="28"/>
                        </a:lnTo>
                        <a:lnTo>
                          <a:pt x="0" y="59"/>
                        </a:lnTo>
                        <a:close/>
                      </a:path>
                    </a:pathLst>
                  </a:custGeom>
                  <a:solidFill>
                    <a:srgbClr val="FDE1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" name="Freeform 35"/>
                  <p:cNvSpPr/>
                  <p:nvPr/>
                </p:nvSpPr>
                <p:spPr bwMode="auto">
                  <a:xfrm>
                    <a:off x="1520825" y="2778125"/>
                    <a:ext cx="66675" cy="52388"/>
                  </a:xfrm>
                  <a:custGeom>
                    <a:avLst/>
                    <a:gdLst>
                      <a:gd name="T0" fmla="*/ 42 w 42"/>
                      <a:gd name="T1" fmla="*/ 28 h 33"/>
                      <a:gd name="T2" fmla="*/ 2 w 42"/>
                      <a:gd name="T3" fmla="*/ 0 h 33"/>
                      <a:gd name="T4" fmla="*/ 0 w 42"/>
                      <a:gd name="T5" fmla="*/ 5 h 33"/>
                      <a:gd name="T6" fmla="*/ 37 w 42"/>
                      <a:gd name="T7" fmla="*/ 33 h 33"/>
                      <a:gd name="T8" fmla="*/ 42 w 42"/>
                      <a:gd name="T9" fmla="*/ 28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2" h="33">
                        <a:moveTo>
                          <a:pt x="42" y="28"/>
                        </a:moveTo>
                        <a:lnTo>
                          <a:pt x="2" y="0"/>
                        </a:lnTo>
                        <a:lnTo>
                          <a:pt x="0" y="5"/>
                        </a:lnTo>
                        <a:lnTo>
                          <a:pt x="37" y="33"/>
                        </a:lnTo>
                        <a:lnTo>
                          <a:pt x="42" y="28"/>
                        </a:lnTo>
                        <a:close/>
                      </a:path>
                    </a:pathLst>
                  </a:custGeom>
                  <a:solidFill>
                    <a:srgbClr val="502E1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" name="Freeform 36"/>
                  <p:cNvSpPr/>
                  <p:nvPr/>
                </p:nvSpPr>
                <p:spPr bwMode="auto">
                  <a:xfrm>
                    <a:off x="1493838" y="2857500"/>
                    <a:ext cx="22225" cy="22225"/>
                  </a:xfrm>
                  <a:custGeom>
                    <a:avLst/>
                    <a:gdLst>
                      <a:gd name="T0" fmla="*/ 5 w 14"/>
                      <a:gd name="T1" fmla="*/ 0 h 14"/>
                      <a:gd name="T2" fmla="*/ 0 w 14"/>
                      <a:gd name="T3" fmla="*/ 14 h 14"/>
                      <a:gd name="T4" fmla="*/ 14 w 14"/>
                      <a:gd name="T5" fmla="*/ 7 h 14"/>
                      <a:gd name="T6" fmla="*/ 5 w 14"/>
                      <a:gd name="T7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4">
                        <a:moveTo>
                          <a:pt x="5" y="0"/>
                        </a:moveTo>
                        <a:lnTo>
                          <a:pt x="0" y="14"/>
                        </a:lnTo>
                        <a:lnTo>
                          <a:pt x="14" y="7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12B7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24" name="组合 523"/>
              <p:cNvGrpSpPr/>
              <p:nvPr/>
            </p:nvGrpSpPr>
            <p:grpSpPr>
              <a:xfrm>
                <a:off x="7322924" y="4406821"/>
                <a:ext cx="347029" cy="292132"/>
                <a:chOff x="2027238" y="2425700"/>
                <a:chExt cx="561975" cy="473075"/>
              </a:xfrm>
            </p:grpSpPr>
            <p:sp>
              <p:nvSpPr>
                <p:cNvPr id="525" name="Freeform 37"/>
                <p:cNvSpPr/>
                <p:nvPr/>
              </p:nvSpPr>
              <p:spPr bwMode="auto">
                <a:xfrm>
                  <a:off x="2138363" y="2425700"/>
                  <a:ext cx="338137" cy="228600"/>
                </a:xfrm>
                <a:custGeom>
                  <a:avLst/>
                  <a:gdLst>
                    <a:gd name="T0" fmla="*/ 90 w 90"/>
                    <a:gd name="T1" fmla="*/ 52 h 61"/>
                    <a:gd name="T2" fmla="*/ 81 w 90"/>
                    <a:gd name="T3" fmla="*/ 61 h 61"/>
                    <a:gd name="T4" fmla="*/ 9 w 90"/>
                    <a:gd name="T5" fmla="*/ 61 h 61"/>
                    <a:gd name="T6" fmla="*/ 0 w 90"/>
                    <a:gd name="T7" fmla="*/ 52 h 61"/>
                    <a:gd name="T8" fmla="*/ 0 w 90"/>
                    <a:gd name="T9" fmla="*/ 9 h 61"/>
                    <a:gd name="T10" fmla="*/ 9 w 90"/>
                    <a:gd name="T11" fmla="*/ 0 h 61"/>
                    <a:gd name="T12" fmla="*/ 81 w 90"/>
                    <a:gd name="T13" fmla="*/ 0 h 61"/>
                    <a:gd name="T14" fmla="*/ 90 w 90"/>
                    <a:gd name="T15" fmla="*/ 9 h 61"/>
                    <a:gd name="T16" fmla="*/ 90 w 90"/>
                    <a:gd name="T17" fmla="*/ 5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" h="61">
                      <a:moveTo>
                        <a:pt x="90" y="52"/>
                      </a:moveTo>
                      <a:cubicBezTo>
                        <a:pt x="90" y="57"/>
                        <a:pt x="86" y="61"/>
                        <a:pt x="81" y="61"/>
                      </a:cubicBezTo>
                      <a:cubicBezTo>
                        <a:pt x="9" y="61"/>
                        <a:pt x="9" y="61"/>
                        <a:pt x="9" y="61"/>
                      </a:cubicBezTo>
                      <a:cubicBezTo>
                        <a:pt x="4" y="61"/>
                        <a:pt x="0" y="57"/>
                        <a:pt x="0" y="5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86" y="0"/>
                        <a:pt x="90" y="4"/>
                        <a:pt x="90" y="9"/>
                      </a:cubicBezTo>
                      <a:lnTo>
                        <a:pt x="90" y="52"/>
                      </a:lnTo>
                      <a:close/>
                    </a:path>
                  </a:pathLst>
                </a:custGeom>
                <a:solidFill>
                  <a:srgbClr val="8F65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6" name="Freeform 38"/>
                <p:cNvSpPr/>
                <p:nvPr/>
              </p:nvSpPr>
              <p:spPr bwMode="auto">
                <a:xfrm>
                  <a:off x="2101850" y="2511425"/>
                  <a:ext cx="412750" cy="57150"/>
                </a:xfrm>
                <a:custGeom>
                  <a:avLst/>
                  <a:gdLst>
                    <a:gd name="T0" fmla="*/ 110 w 110"/>
                    <a:gd name="T1" fmla="*/ 7 h 15"/>
                    <a:gd name="T2" fmla="*/ 103 w 110"/>
                    <a:gd name="T3" fmla="*/ 15 h 15"/>
                    <a:gd name="T4" fmla="*/ 7 w 110"/>
                    <a:gd name="T5" fmla="*/ 15 h 15"/>
                    <a:gd name="T6" fmla="*/ 0 w 110"/>
                    <a:gd name="T7" fmla="*/ 7 h 15"/>
                    <a:gd name="T8" fmla="*/ 0 w 110"/>
                    <a:gd name="T9" fmla="*/ 7 h 15"/>
                    <a:gd name="T10" fmla="*/ 7 w 110"/>
                    <a:gd name="T11" fmla="*/ 0 h 15"/>
                    <a:gd name="T12" fmla="*/ 103 w 110"/>
                    <a:gd name="T13" fmla="*/ 0 h 15"/>
                    <a:gd name="T14" fmla="*/ 110 w 110"/>
                    <a:gd name="T15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0" h="15">
                      <a:moveTo>
                        <a:pt x="110" y="7"/>
                      </a:moveTo>
                      <a:cubicBezTo>
                        <a:pt x="110" y="11"/>
                        <a:pt x="107" y="15"/>
                        <a:pt x="103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3" y="15"/>
                        <a:pt x="0" y="11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7" y="0"/>
                        <a:pt x="110" y="3"/>
                        <a:pt x="110" y="7"/>
                      </a:cubicBez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7" name="Freeform 39"/>
                <p:cNvSpPr/>
                <p:nvPr/>
              </p:nvSpPr>
              <p:spPr bwMode="auto">
                <a:xfrm>
                  <a:off x="2027238" y="2613025"/>
                  <a:ext cx="561975" cy="269875"/>
                </a:xfrm>
                <a:custGeom>
                  <a:avLst/>
                  <a:gdLst>
                    <a:gd name="T0" fmla="*/ 150 w 150"/>
                    <a:gd name="T1" fmla="*/ 63 h 72"/>
                    <a:gd name="T2" fmla="*/ 141 w 150"/>
                    <a:gd name="T3" fmla="*/ 72 h 72"/>
                    <a:gd name="T4" fmla="*/ 9 w 150"/>
                    <a:gd name="T5" fmla="*/ 72 h 72"/>
                    <a:gd name="T6" fmla="*/ 0 w 150"/>
                    <a:gd name="T7" fmla="*/ 63 h 72"/>
                    <a:gd name="T8" fmla="*/ 0 w 150"/>
                    <a:gd name="T9" fmla="*/ 9 h 72"/>
                    <a:gd name="T10" fmla="*/ 9 w 150"/>
                    <a:gd name="T11" fmla="*/ 0 h 72"/>
                    <a:gd name="T12" fmla="*/ 141 w 150"/>
                    <a:gd name="T13" fmla="*/ 0 h 72"/>
                    <a:gd name="T14" fmla="*/ 150 w 150"/>
                    <a:gd name="T15" fmla="*/ 9 h 72"/>
                    <a:gd name="T16" fmla="*/ 150 w 150"/>
                    <a:gd name="T17" fmla="*/ 63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0" h="72">
                      <a:moveTo>
                        <a:pt x="150" y="63"/>
                      </a:moveTo>
                      <a:cubicBezTo>
                        <a:pt x="150" y="68"/>
                        <a:pt x="146" y="72"/>
                        <a:pt x="141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4" y="72"/>
                        <a:pt x="0" y="68"/>
                        <a:pt x="0" y="63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46" y="0"/>
                        <a:pt x="150" y="4"/>
                        <a:pt x="150" y="9"/>
                      </a:cubicBezTo>
                      <a:lnTo>
                        <a:pt x="150" y="63"/>
                      </a:lnTo>
                      <a:close/>
                    </a:path>
                  </a:pathLst>
                </a:custGeom>
                <a:solidFill>
                  <a:srgbClr val="8F65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8" name="Freeform 40"/>
                <p:cNvSpPr/>
                <p:nvPr/>
              </p:nvSpPr>
              <p:spPr bwMode="auto">
                <a:xfrm>
                  <a:off x="2085975" y="2654300"/>
                  <a:ext cx="60325" cy="198438"/>
                </a:xfrm>
                <a:custGeom>
                  <a:avLst/>
                  <a:gdLst>
                    <a:gd name="T0" fmla="*/ 16 w 16"/>
                    <a:gd name="T1" fmla="*/ 45 h 53"/>
                    <a:gd name="T2" fmla="*/ 8 w 16"/>
                    <a:gd name="T3" fmla="*/ 53 h 53"/>
                    <a:gd name="T4" fmla="*/ 8 w 16"/>
                    <a:gd name="T5" fmla="*/ 53 h 53"/>
                    <a:gd name="T6" fmla="*/ 0 w 16"/>
                    <a:gd name="T7" fmla="*/ 45 h 53"/>
                    <a:gd name="T8" fmla="*/ 0 w 16"/>
                    <a:gd name="T9" fmla="*/ 8 h 53"/>
                    <a:gd name="T10" fmla="*/ 8 w 16"/>
                    <a:gd name="T11" fmla="*/ 0 h 53"/>
                    <a:gd name="T12" fmla="*/ 8 w 16"/>
                    <a:gd name="T13" fmla="*/ 0 h 53"/>
                    <a:gd name="T14" fmla="*/ 16 w 16"/>
                    <a:gd name="T15" fmla="*/ 8 h 53"/>
                    <a:gd name="T16" fmla="*/ 16 w 16"/>
                    <a:gd name="T17" fmla="*/ 4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53">
                      <a:moveTo>
                        <a:pt x="16" y="45"/>
                      </a:moveTo>
                      <a:cubicBezTo>
                        <a:pt x="16" y="49"/>
                        <a:pt x="12" y="53"/>
                        <a:pt x="8" y="53"/>
                      </a:cubicBezTo>
                      <a:cubicBezTo>
                        <a:pt x="8" y="53"/>
                        <a:pt x="8" y="53"/>
                        <a:pt x="8" y="53"/>
                      </a:cubicBezTo>
                      <a:cubicBezTo>
                        <a:pt x="4" y="53"/>
                        <a:pt x="0" y="49"/>
                        <a:pt x="0" y="45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lnTo>
                        <a:pt x="16" y="45"/>
                      </a:lnTo>
                      <a:close/>
                    </a:path>
                  </a:pathLst>
                </a:custGeom>
                <a:solidFill>
                  <a:srgbClr val="775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9" name="Freeform 41"/>
                <p:cNvSpPr/>
                <p:nvPr/>
              </p:nvSpPr>
              <p:spPr bwMode="auto">
                <a:xfrm>
                  <a:off x="2214563" y="2654300"/>
                  <a:ext cx="60325" cy="198438"/>
                </a:xfrm>
                <a:custGeom>
                  <a:avLst/>
                  <a:gdLst>
                    <a:gd name="T0" fmla="*/ 16 w 16"/>
                    <a:gd name="T1" fmla="*/ 45 h 53"/>
                    <a:gd name="T2" fmla="*/ 8 w 16"/>
                    <a:gd name="T3" fmla="*/ 53 h 53"/>
                    <a:gd name="T4" fmla="*/ 8 w 16"/>
                    <a:gd name="T5" fmla="*/ 53 h 53"/>
                    <a:gd name="T6" fmla="*/ 0 w 16"/>
                    <a:gd name="T7" fmla="*/ 45 h 53"/>
                    <a:gd name="T8" fmla="*/ 0 w 16"/>
                    <a:gd name="T9" fmla="*/ 8 h 53"/>
                    <a:gd name="T10" fmla="*/ 8 w 16"/>
                    <a:gd name="T11" fmla="*/ 0 h 53"/>
                    <a:gd name="T12" fmla="*/ 8 w 16"/>
                    <a:gd name="T13" fmla="*/ 0 h 53"/>
                    <a:gd name="T14" fmla="*/ 16 w 16"/>
                    <a:gd name="T15" fmla="*/ 8 h 53"/>
                    <a:gd name="T16" fmla="*/ 16 w 16"/>
                    <a:gd name="T17" fmla="*/ 4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53">
                      <a:moveTo>
                        <a:pt x="16" y="45"/>
                      </a:moveTo>
                      <a:cubicBezTo>
                        <a:pt x="16" y="49"/>
                        <a:pt x="12" y="53"/>
                        <a:pt x="8" y="53"/>
                      </a:cubicBezTo>
                      <a:cubicBezTo>
                        <a:pt x="8" y="53"/>
                        <a:pt x="8" y="53"/>
                        <a:pt x="8" y="53"/>
                      </a:cubicBezTo>
                      <a:cubicBezTo>
                        <a:pt x="4" y="53"/>
                        <a:pt x="0" y="49"/>
                        <a:pt x="0" y="45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lnTo>
                        <a:pt x="16" y="45"/>
                      </a:lnTo>
                      <a:close/>
                    </a:path>
                  </a:pathLst>
                </a:custGeom>
                <a:solidFill>
                  <a:srgbClr val="775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0" name="Freeform 42"/>
                <p:cNvSpPr/>
                <p:nvPr/>
              </p:nvSpPr>
              <p:spPr bwMode="auto">
                <a:xfrm>
                  <a:off x="2341563" y="2654300"/>
                  <a:ext cx="60325" cy="198438"/>
                </a:xfrm>
                <a:custGeom>
                  <a:avLst/>
                  <a:gdLst>
                    <a:gd name="T0" fmla="*/ 16 w 16"/>
                    <a:gd name="T1" fmla="*/ 45 h 53"/>
                    <a:gd name="T2" fmla="*/ 8 w 16"/>
                    <a:gd name="T3" fmla="*/ 53 h 53"/>
                    <a:gd name="T4" fmla="*/ 8 w 16"/>
                    <a:gd name="T5" fmla="*/ 53 h 53"/>
                    <a:gd name="T6" fmla="*/ 0 w 16"/>
                    <a:gd name="T7" fmla="*/ 45 h 53"/>
                    <a:gd name="T8" fmla="*/ 0 w 16"/>
                    <a:gd name="T9" fmla="*/ 8 h 53"/>
                    <a:gd name="T10" fmla="*/ 8 w 16"/>
                    <a:gd name="T11" fmla="*/ 0 h 53"/>
                    <a:gd name="T12" fmla="*/ 8 w 16"/>
                    <a:gd name="T13" fmla="*/ 0 h 53"/>
                    <a:gd name="T14" fmla="*/ 16 w 16"/>
                    <a:gd name="T15" fmla="*/ 8 h 53"/>
                    <a:gd name="T16" fmla="*/ 16 w 16"/>
                    <a:gd name="T17" fmla="*/ 4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53">
                      <a:moveTo>
                        <a:pt x="16" y="45"/>
                      </a:moveTo>
                      <a:cubicBezTo>
                        <a:pt x="16" y="49"/>
                        <a:pt x="12" y="53"/>
                        <a:pt x="8" y="53"/>
                      </a:cubicBezTo>
                      <a:cubicBezTo>
                        <a:pt x="8" y="53"/>
                        <a:pt x="8" y="53"/>
                        <a:pt x="8" y="53"/>
                      </a:cubicBezTo>
                      <a:cubicBezTo>
                        <a:pt x="4" y="53"/>
                        <a:pt x="0" y="49"/>
                        <a:pt x="0" y="45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lnTo>
                        <a:pt x="16" y="45"/>
                      </a:lnTo>
                      <a:close/>
                    </a:path>
                  </a:pathLst>
                </a:custGeom>
                <a:solidFill>
                  <a:srgbClr val="775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1" name="Freeform 43"/>
                <p:cNvSpPr/>
                <p:nvPr/>
              </p:nvSpPr>
              <p:spPr bwMode="auto">
                <a:xfrm>
                  <a:off x="2468563" y="2654300"/>
                  <a:ext cx="60325" cy="198438"/>
                </a:xfrm>
                <a:custGeom>
                  <a:avLst/>
                  <a:gdLst>
                    <a:gd name="T0" fmla="*/ 16 w 16"/>
                    <a:gd name="T1" fmla="*/ 45 h 53"/>
                    <a:gd name="T2" fmla="*/ 8 w 16"/>
                    <a:gd name="T3" fmla="*/ 53 h 53"/>
                    <a:gd name="T4" fmla="*/ 8 w 16"/>
                    <a:gd name="T5" fmla="*/ 53 h 53"/>
                    <a:gd name="T6" fmla="*/ 0 w 16"/>
                    <a:gd name="T7" fmla="*/ 45 h 53"/>
                    <a:gd name="T8" fmla="*/ 0 w 16"/>
                    <a:gd name="T9" fmla="*/ 8 h 53"/>
                    <a:gd name="T10" fmla="*/ 8 w 16"/>
                    <a:gd name="T11" fmla="*/ 0 h 53"/>
                    <a:gd name="T12" fmla="*/ 8 w 16"/>
                    <a:gd name="T13" fmla="*/ 0 h 53"/>
                    <a:gd name="T14" fmla="*/ 16 w 16"/>
                    <a:gd name="T15" fmla="*/ 8 h 53"/>
                    <a:gd name="T16" fmla="*/ 16 w 16"/>
                    <a:gd name="T17" fmla="*/ 4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53">
                      <a:moveTo>
                        <a:pt x="16" y="45"/>
                      </a:moveTo>
                      <a:cubicBezTo>
                        <a:pt x="16" y="49"/>
                        <a:pt x="12" y="53"/>
                        <a:pt x="8" y="53"/>
                      </a:cubicBezTo>
                      <a:cubicBezTo>
                        <a:pt x="8" y="53"/>
                        <a:pt x="8" y="53"/>
                        <a:pt x="8" y="53"/>
                      </a:cubicBezTo>
                      <a:cubicBezTo>
                        <a:pt x="4" y="53"/>
                        <a:pt x="0" y="49"/>
                        <a:pt x="0" y="45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lnTo>
                        <a:pt x="16" y="45"/>
                      </a:lnTo>
                      <a:close/>
                    </a:path>
                  </a:pathLst>
                </a:custGeom>
                <a:solidFill>
                  <a:srgbClr val="775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2" name="Freeform 44"/>
                <p:cNvSpPr/>
                <p:nvPr/>
              </p:nvSpPr>
              <p:spPr bwMode="auto">
                <a:xfrm>
                  <a:off x="2074863" y="2882900"/>
                  <a:ext cx="473075" cy="15875"/>
                </a:xfrm>
                <a:custGeom>
                  <a:avLst/>
                  <a:gdLst>
                    <a:gd name="T0" fmla="*/ 126 w 126"/>
                    <a:gd name="T1" fmla="*/ 2 h 4"/>
                    <a:gd name="T2" fmla="*/ 124 w 126"/>
                    <a:gd name="T3" fmla="*/ 4 h 4"/>
                    <a:gd name="T4" fmla="*/ 2 w 126"/>
                    <a:gd name="T5" fmla="*/ 4 h 4"/>
                    <a:gd name="T6" fmla="*/ 0 w 126"/>
                    <a:gd name="T7" fmla="*/ 2 h 4"/>
                    <a:gd name="T8" fmla="*/ 0 w 126"/>
                    <a:gd name="T9" fmla="*/ 2 h 4"/>
                    <a:gd name="T10" fmla="*/ 2 w 126"/>
                    <a:gd name="T11" fmla="*/ 0 h 4"/>
                    <a:gd name="T12" fmla="*/ 124 w 126"/>
                    <a:gd name="T13" fmla="*/ 0 h 4"/>
                    <a:gd name="T14" fmla="*/ 126 w 126"/>
                    <a:gd name="T1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6" h="4">
                      <a:moveTo>
                        <a:pt x="126" y="2"/>
                      </a:moveTo>
                      <a:cubicBezTo>
                        <a:pt x="126" y="3"/>
                        <a:pt x="125" y="4"/>
                        <a:pt x="124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25" y="0"/>
                        <a:pt x="126" y="1"/>
                        <a:pt x="126" y="2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3" name="Rectangle 45"/>
                <p:cNvSpPr>
                  <a:spLocks noChangeArrowheads="1"/>
                </p:cNvSpPr>
                <p:nvPr/>
              </p:nvSpPr>
              <p:spPr bwMode="auto">
                <a:xfrm>
                  <a:off x="2138363" y="2568575"/>
                  <a:ext cx="338137" cy="44450"/>
                </a:xfrm>
                <a:prstGeom prst="rect">
                  <a:avLst/>
                </a:prstGeom>
                <a:solidFill>
                  <a:srgbClr val="775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67" name="TextBox 566"/>
            <p:cNvSpPr txBox="1"/>
            <p:nvPr/>
          </p:nvSpPr>
          <p:spPr>
            <a:xfrm>
              <a:off x="10918" y="5833"/>
              <a:ext cx="2593" cy="17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sz="4400" b="1" dirty="0">
                  <a:ln w="6350">
                    <a:noFill/>
                  </a:ln>
                  <a:solidFill>
                    <a:srgbClr val="FF910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目 录</a:t>
              </a:r>
              <a:endParaRPr lang="en-US" altLang="zh-CN" sz="2000" dirty="0">
                <a:ln w="6350">
                  <a:noFill/>
                </a:ln>
                <a:solidFill>
                  <a:srgbClr val="FF910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dist"/>
              <a:r>
                <a:rPr lang="en-US" altLang="zh-CN" sz="2800" b="1" dirty="0">
                  <a:ln w="635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CONTENTS</a:t>
              </a:r>
              <a:endParaRPr lang="en-US" altLang="zh-CN" sz="2800" b="1" dirty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569" name="矩形 568"/>
          <p:cNvSpPr/>
          <p:nvPr/>
        </p:nvSpPr>
        <p:spPr>
          <a:xfrm>
            <a:off x="3762374" y="2468408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研究方案</a:t>
            </a:r>
            <a:endParaRPr lang="zh-CN" altLang="en-US" sz="2800" b="1" dirty="0">
              <a:ln w="6350">
                <a:noFill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0" name="矩形 569"/>
          <p:cNvSpPr/>
          <p:nvPr/>
        </p:nvSpPr>
        <p:spPr>
          <a:xfrm>
            <a:off x="2136985" y="2468408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研究目的</a:t>
            </a:r>
            <a:endParaRPr lang="zh-CN" altLang="en-US" sz="2800" b="1" dirty="0">
              <a:ln w="6350">
                <a:noFill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2" name="矩形 571"/>
          <p:cNvSpPr/>
          <p:nvPr/>
        </p:nvSpPr>
        <p:spPr>
          <a:xfrm>
            <a:off x="7057388" y="2468408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研究安排</a:t>
            </a:r>
            <a:endParaRPr lang="zh-CN" altLang="en-US" sz="2800" b="1" dirty="0">
              <a:ln w="6350">
                <a:noFill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" name="矩形 572"/>
          <p:cNvSpPr/>
          <p:nvPr/>
        </p:nvSpPr>
        <p:spPr>
          <a:xfrm>
            <a:off x="5465654" y="2468408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实验结果</a:t>
            </a:r>
            <a:endParaRPr lang="zh-CN" altLang="en-US" sz="2800" b="1" dirty="0">
              <a:ln w="6350">
                <a:noFill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215505" y="843280"/>
            <a:ext cx="1295400" cy="1295400"/>
            <a:chOff x="11363" y="1328"/>
            <a:chExt cx="2040" cy="2040"/>
          </a:xfrm>
        </p:grpSpPr>
        <p:sp>
          <p:nvSpPr>
            <p:cNvPr id="583" name="椭圆 582"/>
            <p:cNvSpPr/>
            <p:nvPr/>
          </p:nvSpPr>
          <p:spPr>
            <a:xfrm>
              <a:off x="11363" y="1328"/>
              <a:ext cx="2041" cy="20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Freeform 9"/>
            <p:cNvSpPr>
              <a:spLocks noEditPoints="1"/>
            </p:cNvSpPr>
            <p:nvPr/>
          </p:nvSpPr>
          <p:spPr bwMode="auto">
            <a:xfrm>
              <a:off x="11849" y="1897"/>
              <a:ext cx="1134" cy="907"/>
            </a:xfrm>
            <a:custGeom>
              <a:avLst/>
              <a:gdLst>
                <a:gd name="T0" fmla="*/ 58 w 215"/>
                <a:gd name="T1" fmla="*/ 83 h 140"/>
                <a:gd name="T2" fmla="*/ 58 w 215"/>
                <a:gd name="T3" fmla="*/ 91 h 140"/>
                <a:gd name="T4" fmla="*/ 161 w 215"/>
                <a:gd name="T5" fmla="*/ 87 h 140"/>
                <a:gd name="T6" fmla="*/ 58 w 215"/>
                <a:gd name="T7" fmla="*/ 73 h 140"/>
                <a:gd name="T8" fmla="*/ 98 w 215"/>
                <a:gd name="T9" fmla="*/ 73 h 140"/>
                <a:gd name="T10" fmla="*/ 102 w 215"/>
                <a:gd name="T11" fmla="*/ 34 h 140"/>
                <a:gd name="T12" fmla="*/ 58 w 215"/>
                <a:gd name="T13" fmla="*/ 30 h 140"/>
                <a:gd name="T14" fmla="*/ 54 w 215"/>
                <a:gd name="T15" fmla="*/ 69 h 140"/>
                <a:gd name="T16" fmla="*/ 63 w 215"/>
                <a:gd name="T17" fmla="*/ 38 h 140"/>
                <a:gd name="T18" fmla="*/ 94 w 215"/>
                <a:gd name="T19" fmla="*/ 38 h 140"/>
                <a:gd name="T20" fmla="*/ 63 w 215"/>
                <a:gd name="T21" fmla="*/ 65 h 140"/>
                <a:gd name="T22" fmla="*/ 27 w 215"/>
                <a:gd name="T23" fmla="*/ 121 h 140"/>
                <a:gd name="T24" fmla="*/ 189 w 215"/>
                <a:gd name="T25" fmla="*/ 121 h 140"/>
                <a:gd name="T26" fmla="*/ 196 w 215"/>
                <a:gd name="T27" fmla="*/ 7 h 140"/>
                <a:gd name="T28" fmla="*/ 27 w 215"/>
                <a:gd name="T29" fmla="*/ 0 h 140"/>
                <a:gd name="T30" fmla="*/ 20 w 215"/>
                <a:gd name="T31" fmla="*/ 114 h 140"/>
                <a:gd name="T32" fmla="*/ 33 w 215"/>
                <a:gd name="T33" fmla="*/ 13 h 140"/>
                <a:gd name="T34" fmla="*/ 182 w 215"/>
                <a:gd name="T35" fmla="*/ 13 h 140"/>
                <a:gd name="T36" fmla="*/ 33 w 215"/>
                <a:gd name="T37" fmla="*/ 107 h 140"/>
                <a:gd name="T38" fmla="*/ 157 w 215"/>
                <a:gd name="T39" fmla="*/ 48 h 140"/>
                <a:gd name="T40" fmla="*/ 111 w 215"/>
                <a:gd name="T41" fmla="*/ 48 h 140"/>
                <a:gd name="T42" fmla="*/ 111 w 215"/>
                <a:gd name="T43" fmla="*/ 56 h 140"/>
                <a:gd name="T44" fmla="*/ 161 w 215"/>
                <a:gd name="T45" fmla="*/ 52 h 140"/>
                <a:gd name="T46" fmla="*/ 157 w 215"/>
                <a:gd name="T47" fmla="*/ 65 h 140"/>
                <a:gd name="T48" fmla="*/ 111 w 215"/>
                <a:gd name="T49" fmla="*/ 65 h 140"/>
                <a:gd name="T50" fmla="*/ 111 w 215"/>
                <a:gd name="T51" fmla="*/ 73 h 140"/>
                <a:gd name="T52" fmla="*/ 161 w 215"/>
                <a:gd name="T53" fmla="*/ 69 h 140"/>
                <a:gd name="T54" fmla="*/ 157 w 215"/>
                <a:gd name="T55" fmla="*/ 30 h 140"/>
                <a:gd name="T56" fmla="*/ 111 w 215"/>
                <a:gd name="T57" fmla="*/ 30 h 140"/>
                <a:gd name="T58" fmla="*/ 111 w 215"/>
                <a:gd name="T59" fmla="*/ 38 h 140"/>
                <a:gd name="T60" fmla="*/ 161 w 215"/>
                <a:gd name="T61" fmla="*/ 34 h 140"/>
                <a:gd name="T62" fmla="*/ 209 w 215"/>
                <a:gd name="T63" fmla="*/ 127 h 140"/>
                <a:gd name="T64" fmla="*/ 7 w 215"/>
                <a:gd name="T65" fmla="*/ 127 h 140"/>
                <a:gd name="T66" fmla="*/ 7 w 215"/>
                <a:gd name="T67" fmla="*/ 140 h 140"/>
                <a:gd name="T68" fmla="*/ 215 w 215"/>
                <a:gd name="T69" fmla="*/ 1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5" h="140">
                  <a:moveTo>
                    <a:pt x="157" y="83"/>
                  </a:moveTo>
                  <a:cubicBezTo>
                    <a:pt x="58" y="83"/>
                    <a:pt x="58" y="83"/>
                    <a:pt x="58" y="83"/>
                  </a:cubicBezTo>
                  <a:cubicBezTo>
                    <a:pt x="56" y="83"/>
                    <a:pt x="54" y="84"/>
                    <a:pt x="54" y="87"/>
                  </a:cubicBezTo>
                  <a:cubicBezTo>
                    <a:pt x="54" y="89"/>
                    <a:pt x="56" y="91"/>
                    <a:pt x="58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9" y="91"/>
                    <a:pt x="161" y="89"/>
                    <a:pt x="161" y="87"/>
                  </a:cubicBezTo>
                  <a:cubicBezTo>
                    <a:pt x="161" y="84"/>
                    <a:pt x="159" y="83"/>
                    <a:pt x="157" y="83"/>
                  </a:cubicBezTo>
                  <a:close/>
                  <a:moveTo>
                    <a:pt x="58" y="73"/>
                  </a:moveTo>
                  <a:cubicBezTo>
                    <a:pt x="58" y="73"/>
                    <a:pt x="58" y="73"/>
                    <a:pt x="5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100" y="73"/>
                    <a:pt x="102" y="71"/>
                    <a:pt x="102" y="69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2" y="32"/>
                    <a:pt x="100" y="30"/>
                    <a:pt x="9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6" y="30"/>
                    <a:pt x="54" y="32"/>
                    <a:pt x="54" y="3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71"/>
                    <a:pt x="56" y="73"/>
                    <a:pt x="58" y="73"/>
                  </a:cubicBezTo>
                  <a:close/>
                  <a:moveTo>
                    <a:pt x="63" y="38"/>
                  </a:moveTo>
                  <a:cubicBezTo>
                    <a:pt x="63" y="38"/>
                    <a:pt x="63" y="38"/>
                    <a:pt x="6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27" y="121"/>
                  </a:moveTo>
                  <a:cubicBezTo>
                    <a:pt x="27" y="121"/>
                    <a:pt x="27" y="121"/>
                    <a:pt x="27" y="121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3" y="121"/>
                    <a:pt x="196" y="118"/>
                    <a:pt x="196" y="114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3"/>
                    <a:pt x="193" y="0"/>
                    <a:pt x="18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3" y="0"/>
                    <a:pt x="20" y="3"/>
                    <a:pt x="20" y="7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8"/>
                    <a:pt x="23" y="121"/>
                    <a:pt x="27" y="121"/>
                  </a:cubicBezTo>
                  <a:close/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3"/>
                    <a:pt x="33" y="13"/>
                    <a:pt x="33" y="13"/>
                  </a:cubicBezTo>
                  <a:close/>
                  <a:moveTo>
                    <a:pt x="157" y="48"/>
                  </a:moveTo>
                  <a:cubicBezTo>
                    <a:pt x="157" y="48"/>
                    <a:pt x="157" y="48"/>
                    <a:pt x="157" y="48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8" y="48"/>
                    <a:pt x="107" y="49"/>
                    <a:pt x="107" y="52"/>
                  </a:cubicBezTo>
                  <a:cubicBezTo>
                    <a:pt x="107" y="54"/>
                    <a:pt x="108" y="56"/>
                    <a:pt x="111" y="56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59" y="56"/>
                    <a:pt x="161" y="54"/>
                    <a:pt x="161" y="52"/>
                  </a:cubicBezTo>
                  <a:cubicBezTo>
                    <a:pt x="161" y="49"/>
                    <a:pt x="159" y="48"/>
                    <a:pt x="157" y="48"/>
                  </a:cubicBezTo>
                  <a:close/>
                  <a:moveTo>
                    <a:pt x="157" y="65"/>
                  </a:moveTo>
                  <a:cubicBezTo>
                    <a:pt x="157" y="65"/>
                    <a:pt x="157" y="65"/>
                    <a:pt x="157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08" y="65"/>
                    <a:pt x="107" y="67"/>
                    <a:pt x="107" y="69"/>
                  </a:cubicBezTo>
                  <a:cubicBezTo>
                    <a:pt x="107" y="71"/>
                    <a:pt x="108" y="73"/>
                    <a:pt x="111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9" y="73"/>
                    <a:pt x="161" y="71"/>
                    <a:pt x="161" y="69"/>
                  </a:cubicBezTo>
                  <a:cubicBezTo>
                    <a:pt x="161" y="67"/>
                    <a:pt x="159" y="65"/>
                    <a:pt x="157" y="65"/>
                  </a:cubicBezTo>
                  <a:close/>
                  <a:moveTo>
                    <a:pt x="157" y="30"/>
                  </a:moveTo>
                  <a:cubicBezTo>
                    <a:pt x="157" y="30"/>
                    <a:pt x="157" y="30"/>
                    <a:pt x="157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08" y="30"/>
                    <a:pt x="107" y="32"/>
                    <a:pt x="107" y="34"/>
                  </a:cubicBezTo>
                  <a:cubicBezTo>
                    <a:pt x="107" y="37"/>
                    <a:pt x="108" y="38"/>
                    <a:pt x="111" y="38"/>
                  </a:cubicBezTo>
                  <a:cubicBezTo>
                    <a:pt x="157" y="38"/>
                    <a:pt x="157" y="38"/>
                    <a:pt x="157" y="38"/>
                  </a:cubicBezTo>
                  <a:cubicBezTo>
                    <a:pt x="159" y="38"/>
                    <a:pt x="161" y="37"/>
                    <a:pt x="161" y="34"/>
                  </a:cubicBezTo>
                  <a:cubicBezTo>
                    <a:pt x="161" y="32"/>
                    <a:pt x="159" y="30"/>
                    <a:pt x="157" y="30"/>
                  </a:cubicBezTo>
                  <a:close/>
                  <a:moveTo>
                    <a:pt x="209" y="127"/>
                  </a:moveTo>
                  <a:cubicBezTo>
                    <a:pt x="209" y="127"/>
                    <a:pt x="209" y="127"/>
                    <a:pt x="209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3" y="127"/>
                    <a:pt x="0" y="130"/>
                    <a:pt x="0" y="134"/>
                  </a:cubicBezTo>
                  <a:cubicBezTo>
                    <a:pt x="0" y="137"/>
                    <a:pt x="3" y="140"/>
                    <a:pt x="7" y="140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12" y="140"/>
                    <a:pt x="215" y="137"/>
                    <a:pt x="215" y="134"/>
                  </a:cubicBezTo>
                  <a:cubicBezTo>
                    <a:pt x="215" y="130"/>
                    <a:pt x="212" y="127"/>
                    <a:pt x="209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47900" y="840105"/>
            <a:ext cx="1295400" cy="1295400"/>
            <a:chOff x="5467" y="895"/>
            <a:chExt cx="2040" cy="2040"/>
          </a:xfrm>
        </p:grpSpPr>
        <p:sp>
          <p:nvSpPr>
            <p:cNvPr id="580" name="椭圆 579"/>
            <p:cNvSpPr/>
            <p:nvPr/>
          </p:nvSpPr>
          <p:spPr>
            <a:xfrm>
              <a:off x="5467" y="895"/>
              <a:ext cx="2041" cy="20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Freeform 10"/>
            <p:cNvSpPr>
              <a:spLocks noEditPoints="1"/>
            </p:cNvSpPr>
            <p:nvPr/>
          </p:nvSpPr>
          <p:spPr bwMode="auto">
            <a:xfrm>
              <a:off x="5952" y="1377"/>
              <a:ext cx="1077" cy="1077"/>
            </a:xfrm>
            <a:custGeom>
              <a:avLst/>
              <a:gdLst>
                <a:gd name="T0" fmla="*/ 47 w 162"/>
                <a:gd name="T1" fmla="*/ 34 h 163"/>
                <a:gd name="T2" fmla="*/ 34 w 162"/>
                <a:gd name="T3" fmla="*/ 47 h 163"/>
                <a:gd name="T4" fmla="*/ 32 w 162"/>
                <a:gd name="T5" fmla="*/ 61 h 163"/>
                <a:gd name="T6" fmla="*/ 41 w 162"/>
                <a:gd name="T7" fmla="*/ 52 h 163"/>
                <a:gd name="T8" fmla="*/ 52 w 162"/>
                <a:gd name="T9" fmla="*/ 41 h 163"/>
                <a:gd name="T10" fmla="*/ 60 w 162"/>
                <a:gd name="T11" fmla="*/ 32 h 163"/>
                <a:gd name="T12" fmla="*/ 160 w 162"/>
                <a:gd name="T13" fmla="*/ 150 h 163"/>
                <a:gd name="T14" fmla="*/ 130 w 162"/>
                <a:gd name="T15" fmla="*/ 121 h 163"/>
                <a:gd name="T16" fmla="*/ 147 w 162"/>
                <a:gd name="T17" fmla="*/ 74 h 163"/>
                <a:gd name="T18" fmla="*/ 142 w 162"/>
                <a:gd name="T19" fmla="*/ 46 h 163"/>
                <a:gd name="T20" fmla="*/ 126 w 162"/>
                <a:gd name="T21" fmla="*/ 22 h 163"/>
                <a:gd name="T22" fmla="*/ 74 w 162"/>
                <a:gd name="T23" fmla="*/ 0 h 163"/>
                <a:gd name="T24" fmla="*/ 6 w 162"/>
                <a:gd name="T25" fmla="*/ 46 h 163"/>
                <a:gd name="T26" fmla="*/ 5 w 162"/>
                <a:gd name="T27" fmla="*/ 102 h 163"/>
                <a:gd name="T28" fmla="*/ 21 w 162"/>
                <a:gd name="T29" fmla="*/ 126 h 163"/>
                <a:gd name="T30" fmla="*/ 45 w 162"/>
                <a:gd name="T31" fmla="*/ 142 h 163"/>
                <a:gd name="T32" fmla="*/ 45 w 162"/>
                <a:gd name="T33" fmla="*/ 142 h 163"/>
                <a:gd name="T34" fmla="*/ 102 w 162"/>
                <a:gd name="T35" fmla="*/ 142 h 163"/>
                <a:gd name="T36" fmla="*/ 150 w 162"/>
                <a:gd name="T37" fmla="*/ 160 h 163"/>
                <a:gd name="T38" fmla="*/ 160 w 162"/>
                <a:gd name="T39" fmla="*/ 150 h 163"/>
                <a:gd name="T40" fmla="*/ 116 w 162"/>
                <a:gd name="T41" fmla="*/ 117 h 163"/>
                <a:gd name="T42" fmla="*/ 97 w 162"/>
                <a:gd name="T43" fmla="*/ 130 h 163"/>
                <a:gd name="T44" fmla="*/ 51 w 162"/>
                <a:gd name="T45" fmla="*/ 130 h 163"/>
                <a:gd name="T46" fmla="*/ 31 w 162"/>
                <a:gd name="T47" fmla="*/ 117 h 163"/>
                <a:gd name="T48" fmla="*/ 31 w 162"/>
                <a:gd name="T49" fmla="*/ 117 h 163"/>
                <a:gd name="T50" fmla="*/ 18 w 162"/>
                <a:gd name="T51" fmla="*/ 97 h 163"/>
                <a:gd name="T52" fmla="*/ 18 w 162"/>
                <a:gd name="T53" fmla="*/ 51 h 163"/>
                <a:gd name="T54" fmla="*/ 74 w 162"/>
                <a:gd name="T55" fmla="*/ 14 h 163"/>
                <a:gd name="T56" fmla="*/ 116 w 162"/>
                <a:gd name="T57" fmla="*/ 31 h 163"/>
                <a:gd name="T58" fmla="*/ 129 w 162"/>
                <a:gd name="T59" fmla="*/ 51 h 163"/>
                <a:gd name="T60" fmla="*/ 134 w 162"/>
                <a:gd name="T61" fmla="*/ 74 h 163"/>
                <a:gd name="T62" fmla="*/ 116 w 162"/>
                <a:gd name="T63" fmla="*/ 117 h 163"/>
                <a:gd name="T64" fmla="*/ 117 w 162"/>
                <a:gd name="T65" fmla="*/ 70 h 163"/>
                <a:gd name="T66" fmla="*/ 110 w 162"/>
                <a:gd name="T67" fmla="*/ 89 h 163"/>
                <a:gd name="T68" fmla="*/ 102 w 162"/>
                <a:gd name="T69" fmla="*/ 102 h 163"/>
                <a:gd name="T70" fmla="*/ 74 w 162"/>
                <a:gd name="T71" fmla="*/ 114 h 163"/>
                <a:gd name="T72" fmla="*/ 74 w 162"/>
                <a:gd name="T73" fmla="*/ 122 h 163"/>
                <a:gd name="T74" fmla="*/ 107 w 162"/>
                <a:gd name="T75" fmla="*/ 108 h 163"/>
                <a:gd name="T76" fmla="*/ 118 w 162"/>
                <a:gd name="T77" fmla="*/ 92 h 163"/>
                <a:gd name="T78" fmla="*/ 117 w 162"/>
                <a:gd name="T79" fmla="*/ 7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63">
                  <a:moveTo>
                    <a:pt x="55" y="30"/>
                  </a:moveTo>
                  <a:cubicBezTo>
                    <a:pt x="52" y="31"/>
                    <a:pt x="50" y="33"/>
                    <a:pt x="47" y="34"/>
                  </a:cubicBezTo>
                  <a:cubicBezTo>
                    <a:pt x="44" y="36"/>
                    <a:pt x="42" y="38"/>
                    <a:pt x="40" y="40"/>
                  </a:cubicBezTo>
                  <a:cubicBezTo>
                    <a:pt x="38" y="42"/>
                    <a:pt x="36" y="45"/>
                    <a:pt x="34" y="47"/>
                  </a:cubicBezTo>
                  <a:cubicBezTo>
                    <a:pt x="32" y="50"/>
                    <a:pt x="31" y="53"/>
                    <a:pt x="30" y="55"/>
                  </a:cubicBezTo>
                  <a:cubicBezTo>
                    <a:pt x="29" y="57"/>
                    <a:pt x="30" y="60"/>
                    <a:pt x="32" y="61"/>
                  </a:cubicBezTo>
                  <a:cubicBezTo>
                    <a:pt x="34" y="62"/>
                    <a:pt x="36" y="61"/>
                    <a:pt x="37" y="59"/>
                  </a:cubicBezTo>
                  <a:cubicBezTo>
                    <a:pt x="38" y="56"/>
                    <a:pt x="39" y="54"/>
                    <a:pt x="41" y="52"/>
                  </a:cubicBezTo>
                  <a:cubicBezTo>
                    <a:pt x="42" y="50"/>
                    <a:pt x="44" y="48"/>
                    <a:pt x="46" y="46"/>
                  </a:cubicBezTo>
                  <a:cubicBezTo>
                    <a:pt x="48" y="44"/>
                    <a:pt x="49" y="43"/>
                    <a:pt x="52" y="41"/>
                  </a:cubicBezTo>
                  <a:cubicBezTo>
                    <a:pt x="54" y="40"/>
                    <a:pt x="56" y="38"/>
                    <a:pt x="58" y="37"/>
                  </a:cubicBezTo>
                  <a:cubicBezTo>
                    <a:pt x="60" y="37"/>
                    <a:pt x="61" y="34"/>
                    <a:pt x="60" y="32"/>
                  </a:cubicBezTo>
                  <a:cubicBezTo>
                    <a:pt x="59" y="30"/>
                    <a:pt x="57" y="29"/>
                    <a:pt x="55" y="30"/>
                  </a:cubicBezTo>
                  <a:close/>
                  <a:moveTo>
                    <a:pt x="160" y="150"/>
                  </a:moveTo>
                  <a:cubicBezTo>
                    <a:pt x="160" y="150"/>
                    <a:pt x="160" y="150"/>
                    <a:pt x="160" y="150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5" y="115"/>
                    <a:pt x="139" y="109"/>
                    <a:pt x="142" y="102"/>
                  </a:cubicBezTo>
                  <a:cubicBezTo>
                    <a:pt x="145" y="93"/>
                    <a:pt x="147" y="84"/>
                    <a:pt x="147" y="74"/>
                  </a:cubicBezTo>
                  <a:cubicBezTo>
                    <a:pt x="147" y="64"/>
                    <a:pt x="145" y="55"/>
                    <a:pt x="142" y="46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38" y="37"/>
                    <a:pt x="133" y="29"/>
                    <a:pt x="126" y="22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9" y="15"/>
                    <a:pt x="111" y="10"/>
                    <a:pt x="102" y="6"/>
                  </a:cubicBezTo>
                  <a:cubicBezTo>
                    <a:pt x="93" y="2"/>
                    <a:pt x="84" y="0"/>
                    <a:pt x="74" y="0"/>
                  </a:cubicBezTo>
                  <a:cubicBezTo>
                    <a:pt x="53" y="0"/>
                    <a:pt x="35" y="8"/>
                    <a:pt x="21" y="22"/>
                  </a:cubicBezTo>
                  <a:cubicBezTo>
                    <a:pt x="15" y="29"/>
                    <a:pt x="9" y="37"/>
                    <a:pt x="6" y="46"/>
                  </a:cubicBezTo>
                  <a:cubicBezTo>
                    <a:pt x="2" y="55"/>
                    <a:pt x="0" y="64"/>
                    <a:pt x="0" y="74"/>
                  </a:cubicBezTo>
                  <a:cubicBezTo>
                    <a:pt x="0" y="84"/>
                    <a:pt x="2" y="93"/>
                    <a:pt x="5" y="10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9" y="111"/>
                    <a:pt x="15" y="119"/>
                    <a:pt x="21" y="126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8" y="133"/>
                    <a:pt x="36" y="138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46"/>
                    <a:pt x="64" y="148"/>
                    <a:pt x="74" y="148"/>
                  </a:cubicBezTo>
                  <a:cubicBezTo>
                    <a:pt x="84" y="148"/>
                    <a:pt x="93" y="146"/>
                    <a:pt x="102" y="142"/>
                  </a:cubicBezTo>
                  <a:cubicBezTo>
                    <a:pt x="109" y="139"/>
                    <a:pt x="115" y="135"/>
                    <a:pt x="121" y="131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63"/>
                    <a:pt x="157" y="163"/>
                    <a:pt x="160" y="160"/>
                  </a:cubicBezTo>
                  <a:cubicBezTo>
                    <a:pt x="162" y="157"/>
                    <a:pt x="162" y="153"/>
                    <a:pt x="160" y="150"/>
                  </a:cubicBezTo>
                  <a:close/>
                  <a:moveTo>
                    <a:pt x="116" y="117"/>
                  </a:moveTo>
                  <a:cubicBezTo>
                    <a:pt x="116" y="117"/>
                    <a:pt x="116" y="117"/>
                    <a:pt x="116" y="117"/>
                  </a:cubicBezTo>
                  <a:cubicBezTo>
                    <a:pt x="116" y="117"/>
                    <a:pt x="116" y="117"/>
                    <a:pt x="116" y="117"/>
                  </a:cubicBezTo>
                  <a:cubicBezTo>
                    <a:pt x="111" y="122"/>
                    <a:pt x="104" y="127"/>
                    <a:pt x="97" y="130"/>
                  </a:cubicBezTo>
                  <a:cubicBezTo>
                    <a:pt x="90" y="133"/>
                    <a:pt x="82" y="134"/>
                    <a:pt x="74" y="134"/>
                  </a:cubicBezTo>
                  <a:cubicBezTo>
                    <a:pt x="65" y="134"/>
                    <a:pt x="58" y="133"/>
                    <a:pt x="51" y="130"/>
                  </a:cubicBezTo>
                  <a:cubicBezTo>
                    <a:pt x="51" y="130"/>
                    <a:pt x="51" y="130"/>
                    <a:pt x="51" y="130"/>
                  </a:cubicBezTo>
                  <a:cubicBezTo>
                    <a:pt x="43" y="127"/>
                    <a:pt x="37" y="122"/>
                    <a:pt x="31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6" y="111"/>
                    <a:pt x="21" y="104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5" y="90"/>
                    <a:pt x="13" y="82"/>
                    <a:pt x="13" y="74"/>
                  </a:cubicBezTo>
                  <a:cubicBezTo>
                    <a:pt x="13" y="66"/>
                    <a:pt x="15" y="58"/>
                    <a:pt x="18" y="51"/>
                  </a:cubicBezTo>
                  <a:cubicBezTo>
                    <a:pt x="21" y="44"/>
                    <a:pt x="26" y="37"/>
                    <a:pt x="31" y="31"/>
                  </a:cubicBezTo>
                  <a:cubicBezTo>
                    <a:pt x="42" y="21"/>
                    <a:pt x="57" y="14"/>
                    <a:pt x="74" y="14"/>
                  </a:cubicBezTo>
                  <a:cubicBezTo>
                    <a:pt x="82" y="14"/>
                    <a:pt x="90" y="15"/>
                    <a:pt x="97" y="18"/>
                  </a:cubicBezTo>
                  <a:cubicBezTo>
                    <a:pt x="104" y="21"/>
                    <a:pt x="111" y="26"/>
                    <a:pt x="116" y="31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22" y="37"/>
                    <a:pt x="126" y="44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2" y="58"/>
                    <a:pt x="134" y="66"/>
                    <a:pt x="134" y="74"/>
                  </a:cubicBezTo>
                  <a:cubicBezTo>
                    <a:pt x="134" y="82"/>
                    <a:pt x="132" y="90"/>
                    <a:pt x="129" y="97"/>
                  </a:cubicBezTo>
                  <a:cubicBezTo>
                    <a:pt x="126" y="104"/>
                    <a:pt x="122" y="111"/>
                    <a:pt x="116" y="117"/>
                  </a:cubicBezTo>
                  <a:close/>
                  <a:moveTo>
                    <a:pt x="117" y="70"/>
                  </a:moveTo>
                  <a:cubicBezTo>
                    <a:pt x="117" y="70"/>
                    <a:pt x="117" y="70"/>
                    <a:pt x="117" y="70"/>
                  </a:cubicBezTo>
                  <a:cubicBezTo>
                    <a:pt x="115" y="70"/>
                    <a:pt x="113" y="72"/>
                    <a:pt x="113" y="74"/>
                  </a:cubicBezTo>
                  <a:cubicBezTo>
                    <a:pt x="113" y="79"/>
                    <a:pt x="112" y="84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08" y="94"/>
                    <a:pt x="105" y="98"/>
                    <a:pt x="102" y="102"/>
                  </a:cubicBezTo>
                  <a:cubicBezTo>
                    <a:pt x="98" y="106"/>
                    <a:pt x="94" y="109"/>
                    <a:pt x="89" y="111"/>
                  </a:cubicBezTo>
                  <a:cubicBezTo>
                    <a:pt x="84" y="113"/>
                    <a:pt x="79" y="114"/>
                    <a:pt x="74" y="114"/>
                  </a:cubicBezTo>
                  <a:cubicBezTo>
                    <a:pt x="71" y="114"/>
                    <a:pt x="70" y="115"/>
                    <a:pt x="70" y="118"/>
                  </a:cubicBezTo>
                  <a:cubicBezTo>
                    <a:pt x="70" y="120"/>
                    <a:pt x="71" y="122"/>
                    <a:pt x="74" y="122"/>
                  </a:cubicBezTo>
                  <a:cubicBezTo>
                    <a:pt x="80" y="122"/>
                    <a:pt x="86" y="120"/>
                    <a:pt x="92" y="118"/>
                  </a:cubicBezTo>
                  <a:cubicBezTo>
                    <a:pt x="98" y="116"/>
                    <a:pt x="103" y="112"/>
                    <a:pt x="107" y="108"/>
                  </a:cubicBezTo>
                  <a:cubicBezTo>
                    <a:pt x="112" y="103"/>
                    <a:pt x="115" y="98"/>
                    <a:pt x="118" y="92"/>
                  </a:cubicBezTo>
                  <a:cubicBezTo>
                    <a:pt x="118" y="92"/>
                    <a:pt x="118" y="92"/>
                    <a:pt x="118" y="92"/>
                  </a:cubicBezTo>
                  <a:cubicBezTo>
                    <a:pt x="120" y="86"/>
                    <a:pt x="121" y="80"/>
                    <a:pt x="121" y="74"/>
                  </a:cubicBezTo>
                  <a:cubicBezTo>
                    <a:pt x="121" y="72"/>
                    <a:pt x="120" y="70"/>
                    <a:pt x="117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46725" y="843280"/>
            <a:ext cx="1295400" cy="1295400"/>
            <a:chOff x="8735" y="1328"/>
            <a:chExt cx="2040" cy="2040"/>
          </a:xfrm>
        </p:grpSpPr>
        <p:sp>
          <p:nvSpPr>
            <p:cNvPr id="582" name="椭圆 581"/>
            <p:cNvSpPr/>
            <p:nvPr/>
          </p:nvSpPr>
          <p:spPr>
            <a:xfrm>
              <a:off x="8735" y="1328"/>
              <a:ext cx="2041" cy="20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Freeform 11"/>
            <p:cNvSpPr>
              <a:spLocks noEditPoints="1"/>
            </p:cNvSpPr>
            <p:nvPr/>
          </p:nvSpPr>
          <p:spPr bwMode="auto">
            <a:xfrm>
              <a:off x="9274" y="1721"/>
              <a:ext cx="964" cy="1134"/>
            </a:xfrm>
            <a:custGeom>
              <a:avLst/>
              <a:gdLst>
                <a:gd name="T0" fmla="*/ 104 w 139"/>
                <a:gd name="T1" fmla="*/ 99 h 177"/>
                <a:gd name="T2" fmla="*/ 91 w 139"/>
                <a:gd name="T3" fmla="*/ 160 h 177"/>
                <a:gd name="T4" fmla="*/ 133 w 139"/>
                <a:gd name="T5" fmla="*/ 164 h 177"/>
                <a:gd name="T6" fmla="*/ 133 w 139"/>
                <a:gd name="T7" fmla="*/ 177 h 177"/>
                <a:gd name="T8" fmla="*/ 0 w 139"/>
                <a:gd name="T9" fmla="*/ 170 h 177"/>
                <a:gd name="T10" fmla="*/ 51 w 139"/>
                <a:gd name="T11" fmla="*/ 164 h 177"/>
                <a:gd name="T12" fmla="*/ 81 w 139"/>
                <a:gd name="T13" fmla="*/ 151 h 177"/>
                <a:gd name="T14" fmla="*/ 10 w 139"/>
                <a:gd name="T15" fmla="*/ 147 h 177"/>
                <a:gd name="T16" fmla="*/ 10 w 139"/>
                <a:gd name="T17" fmla="*/ 139 h 177"/>
                <a:gd name="T18" fmla="*/ 94 w 139"/>
                <a:gd name="T19" fmla="*/ 120 h 177"/>
                <a:gd name="T20" fmla="*/ 84 w 139"/>
                <a:gd name="T21" fmla="*/ 92 h 177"/>
                <a:gd name="T22" fmla="*/ 69 w 139"/>
                <a:gd name="T23" fmla="*/ 94 h 177"/>
                <a:gd name="T24" fmla="*/ 53 w 139"/>
                <a:gd name="T25" fmla="*/ 113 h 177"/>
                <a:gd name="T26" fmla="*/ 46 w 139"/>
                <a:gd name="T27" fmla="*/ 117 h 177"/>
                <a:gd name="T28" fmla="*/ 24 w 139"/>
                <a:gd name="T29" fmla="*/ 109 h 177"/>
                <a:gd name="T30" fmla="*/ 26 w 139"/>
                <a:gd name="T31" fmla="*/ 97 h 177"/>
                <a:gd name="T32" fmla="*/ 21 w 139"/>
                <a:gd name="T33" fmla="*/ 89 h 177"/>
                <a:gd name="T34" fmla="*/ 63 w 139"/>
                <a:gd name="T35" fmla="*/ 24 h 177"/>
                <a:gd name="T36" fmla="*/ 67 w 139"/>
                <a:gd name="T37" fmla="*/ 26 h 177"/>
                <a:gd name="T38" fmla="*/ 69 w 139"/>
                <a:gd name="T39" fmla="*/ 14 h 177"/>
                <a:gd name="T40" fmla="*/ 76 w 139"/>
                <a:gd name="T41" fmla="*/ 2 h 177"/>
                <a:gd name="T42" fmla="*/ 109 w 139"/>
                <a:gd name="T43" fmla="*/ 29 h 177"/>
                <a:gd name="T44" fmla="*/ 96 w 139"/>
                <a:gd name="T45" fmla="*/ 30 h 177"/>
                <a:gd name="T46" fmla="*/ 94 w 139"/>
                <a:gd name="T47" fmla="*/ 42 h 177"/>
                <a:gd name="T48" fmla="*/ 87 w 139"/>
                <a:gd name="T49" fmla="*/ 63 h 177"/>
                <a:gd name="T50" fmla="*/ 92 w 139"/>
                <a:gd name="T51" fmla="*/ 81 h 177"/>
                <a:gd name="T52" fmla="*/ 89 w 139"/>
                <a:gd name="T53" fmla="*/ 26 h 177"/>
                <a:gd name="T54" fmla="*/ 74 w 139"/>
                <a:gd name="T55" fmla="*/ 30 h 177"/>
                <a:gd name="T56" fmla="*/ 89 w 139"/>
                <a:gd name="T57" fmla="*/ 26 h 177"/>
                <a:gd name="T58" fmla="*/ 80 w 139"/>
                <a:gd name="T59" fmla="*/ 59 h 177"/>
                <a:gd name="T60" fmla="*/ 62 w 139"/>
                <a:gd name="T61" fmla="*/ 33 h 177"/>
                <a:gd name="T62" fmla="*/ 54 w 139"/>
                <a:gd name="T63" fmla="*/ 104 h 177"/>
                <a:gd name="T64" fmla="*/ 56 w 139"/>
                <a:gd name="T65" fmla="*/ 76 h 177"/>
                <a:gd name="T66" fmla="*/ 62 w 139"/>
                <a:gd name="T67" fmla="*/ 63 h 177"/>
                <a:gd name="T68" fmla="*/ 82 w 139"/>
                <a:gd name="T69" fmla="*/ 69 h 177"/>
                <a:gd name="T70" fmla="*/ 67 w 139"/>
                <a:gd name="T71" fmla="*/ 69 h 177"/>
                <a:gd name="T72" fmla="*/ 67 w 139"/>
                <a:gd name="T73" fmla="*/ 69 h 177"/>
                <a:gd name="T74" fmla="*/ 75 w 139"/>
                <a:gd name="T75" fmla="*/ 86 h 177"/>
                <a:gd name="T76" fmla="*/ 82 w 139"/>
                <a:gd name="T77" fmla="*/ 83 h 177"/>
                <a:gd name="T78" fmla="*/ 82 w 139"/>
                <a:gd name="T79" fmla="*/ 69 h 177"/>
                <a:gd name="T80" fmla="*/ 33 w 139"/>
                <a:gd name="T81" fmla="*/ 101 h 177"/>
                <a:gd name="T82" fmla="*/ 31 w 139"/>
                <a:gd name="T83" fmla="*/ 104 h 177"/>
                <a:gd name="T84" fmla="*/ 42 w 139"/>
                <a:gd name="T85" fmla="*/ 10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" h="177">
                  <a:moveTo>
                    <a:pt x="92" y="81"/>
                  </a:moveTo>
                  <a:cubicBezTo>
                    <a:pt x="97" y="87"/>
                    <a:pt x="101" y="92"/>
                    <a:pt x="104" y="99"/>
                  </a:cubicBezTo>
                  <a:cubicBezTo>
                    <a:pt x="106" y="106"/>
                    <a:pt x="108" y="113"/>
                    <a:pt x="108" y="120"/>
                  </a:cubicBezTo>
                  <a:cubicBezTo>
                    <a:pt x="108" y="136"/>
                    <a:pt x="101" y="150"/>
                    <a:pt x="91" y="160"/>
                  </a:cubicBezTo>
                  <a:cubicBezTo>
                    <a:pt x="90" y="162"/>
                    <a:pt x="89" y="163"/>
                    <a:pt x="88" y="164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6" y="164"/>
                    <a:pt x="139" y="167"/>
                    <a:pt x="139" y="170"/>
                  </a:cubicBezTo>
                  <a:cubicBezTo>
                    <a:pt x="139" y="174"/>
                    <a:pt x="136" y="177"/>
                    <a:pt x="133" y="177"/>
                  </a:cubicBezTo>
                  <a:cubicBezTo>
                    <a:pt x="91" y="177"/>
                    <a:pt x="49" y="177"/>
                    <a:pt x="7" y="177"/>
                  </a:cubicBezTo>
                  <a:cubicBezTo>
                    <a:pt x="3" y="177"/>
                    <a:pt x="0" y="174"/>
                    <a:pt x="0" y="170"/>
                  </a:cubicBezTo>
                  <a:cubicBezTo>
                    <a:pt x="0" y="167"/>
                    <a:pt x="3" y="164"/>
                    <a:pt x="7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63" y="164"/>
                    <a:pt x="74" y="159"/>
                    <a:pt x="81" y="151"/>
                  </a:cubicBezTo>
                  <a:cubicBezTo>
                    <a:pt x="83" y="150"/>
                    <a:pt x="84" y="148"/>
                    <a:pt x="85" y="147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8" y="147"/>
                    <a:pt x="6" y="145"/>
                    <a:pt x="6" y="143"/>
                  </a:cubicBezTo>
                  <a:cubicBezTo>
                    <a:pt x="6" y="141"/>
                    <a:pt x="8" y="139"/>
                    <a:pt x="1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3" y="133"/>
                    <a:pt x="94" y="127"/>
                    <a:pt x="94" y="120"/>
                  </a:cubicBezTo>
                  <a:cubicBezTo>
                    <a:pt x="94" y="114"/>
                    <a:pt x="93" y="109"/>
                    <a:pt x="91" y="104"/>
                  </a:cubicBezTo>
                  <a:cubicBezTo>
                    <a:pt x="89" y="100"/>
                    <a:pt x="87" y="96"/>
                    <a:pt x="84" y="92"/>
                  </a:cubicBezTo>
                  <a:cubicBezTo>
                    <a:pt x="81" y="94"/>
                    <a:pt x="78" y="94"/>
                    <a:pt x="75" y="94"/>
                  </a:cubicBezTo>
                  <a:cubicBezTo>
                    <a:pt x="73" y="94"/>
                    <a:pt x="71" y="94"/>
                    <a:pt x="69" y="94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8" y="113"/>
                    <a:pt x="55" y="114"/>
                    <a:pt x="53" y="113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5" y="119"/>
                    <a:pt x="42" y="119"/>
                    <a:pt x="40" y="118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2" y="108"/>
                    <a:pt x="21" y="105"/>
                    <a:pt x="22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0" y="94"/>
                    <a:pt x="20" y="91"/>
                    <a:pt x="21" y="8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4"/>
                    <a:pt x="61" y="23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12"/>
                    <a:pt x="65" y="8"/>
                    <a:pt x="66" y="5"/>
                  </a:cubicBezTo>
                  <a:cubicBezTo>
                    <a:pt x="68" y="1"/>
                    <a:pt x="72" y="0"/>
                    <a:pt x="76" y="2"/>
                  </a:cubicBezTo>
                  <a:cubicBezTo>
                    <a:pt x="86" y="8"/>
                    <a:pt x="96" y="14"/>
                    <a:pt x="107" y="20"/>
                  </a:cubicBezTo>
                  <a:cubicBezTo>
                    <a:pt x="110" y="22"/>
                    <a:pt x="111" y="26"/>
                    <a:pt x="109" y="29"/>
                  </a:cubicBezTo>
                  <a:cubicBezTo>
                    <a:pt x="107" y="33"/>
                    <a:pt x="103" y="34"/>
                    <a:pt x="100" y="32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6" y="43"/>
                    <a:pt x="97" y="46"/>
                    <a:pt x="96" y="48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1" y="66"/>
                    <a:pt x="93" y="71"/>
                    <a:pt x="93" y="76"/>
                  </a:cubicBezTo>
                  <a:cubicBezTo>
                    <a:pt x="93" y="78"/>
                    <a:pt x="93" y="80"/>
                    <a:pt x="92" y="81"/>
                  </a:cubicBezTo>
                  <a:close/>
                  <a:moveTo>
                    <a:pt x="89" y="26"/>
                  </a:moveTo>
                  <a:cubicBezTo>
                    <a:pt x="89" y="26"/>
                    <a:pt x="89" y="26"/>
                    <a:pt x="89" y="26"/>
                  </a:cubicBezTo>
                  <a:cubicBezTo>
                    <a:pt x="86" y="24"/>
                    <a:pt x="83" y="22"/>
                    <a:pt x="80" y="2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9" y="26"/>
                    <a:pt x="89" y="26"/>
                    <a:pt x="89" y="26"/>
                  </a:cubicBezTo>
                  <a:close/>
                  <a:moveTo>
                    <a:pt x="80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8" y="43"/>
                    <a:pt x="70" y="38"/>
                    <a:pt x="62" y="33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8" y="94"/>
                    <a:pt x="46" y="99"/>
                    <a:pt x="54" y="104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58" y="86"/>
                    <a:pt x="56" y="81"/>
                    <a:pt x="56" y="76"/>
                  </a:cubicBezTo>
                  <a:cubicBezTo>
                    <a:pt x="56" y="71"/>
                    <a:pt x="58" y="66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7" y="58"/>
                    <a:pt x="73" y="57"/>
                    <a:pt x="80" y="59"/>
                  </a:cubicBezTo>
                  <a:close/>
                  <a:moveTo>
                    <a:pt x="82" y="69"/>
                  </a:moveTo>
                  <a:cubicBezTo>
                    <a:pt x="82" y="69"/>
                    <a:pt x="82" y="69"/>
                    <a:pt x="82" y="69"/>
                  </a:cubicBezTo>
                  <a:cubicBezTo>
                    <a:pt x="78" y="65"/>
                    <a:pt x="71" y="65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5" y="71"/>
                    <a:pt x="64" y="73"/>
                    <a:pt x="64" y="76"/>
                  </a:cubicBezTo>
                  <a:cubicBezTo>
                    <a:pt x="64" y="82"/>
                    <a:pt x="69" y="86"/>
                    <a:pt x="75" y="86"/>
                  </a:cubicBezTo>
                  <a:cubicBezTo>
                    <a:pt x="77" y="86"/>
                    <a:pt x="80" y="85"/>
                    <a:pt x="82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4" y="81"/>
                    <a:pt x="85" y="79"/>
                    <a:pt x="85" y="76"/>
                  </a:cubicBezTo>
                  <a:cubicBezTo>
                    <a:pt x="85" y="73"/>
                    <a:pt x="84" y="71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lose/>
                  <a:moveTo>
                    <a:pt x="33" y="101"/>
                  </a:moveTo>
                  <a:cubicBezTo>
                    <a:pt x="33" y="101"/>
                    <a:pt x="33" y="101"/>
                    <a:pt x="33" y="101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33" y="101"/>
                    <a:pt x="33" y="101"/>
                    <a:pt x="33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70325" y="839470"/>
            <a:ext cx="1295400" cy="1295400"/>
            <a:chOff x="6973" y="648"/>
            <a:chExt cx="2040" cy="2040"/>
          </a:xfrm>
        </p:grpSpPr>
        <p:sp>
          <p:nvSpPr>
            <p:cNvPr id="581" name="椭圆 580"/>
            <p:cNvSpPr/>
            <p:nvPr/>
          </p:nvSpPr>
          <p:spPr>
            <a:xfrm>
              <a:off x="6973" y="648"/>
              <a:ext cx="2041" cy="20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Freeform 12"/>
            <p:cNvSpPr>
              <a:spLocks noEditPoints="1"/>
            </p:cNvSpPr>
            <p:nvPr/>
          </p:nvSpPr>
          <p:spPr bwMode="auto">
            <a:xfrm>
              <a:off x="7511" y="1102"/>
              <a:ext cx="964" cy="1134"/>
            </a:xfrm>
            <a:custGeom>
              <a:avLst/>
              <a:gdLst>
                <a:gd name="T0" fmla="*/ 3 w 121"/>
                <a:gd name="T1" fmla="*/ 119 h 174"/>
                <a:gd name="T2" fmla="*/ 23 w 121"/>
                <a:gd name="T3" fmla="*/ 115 h 174"/>
                <a:gd name="T4" fmla="*/ 38 w 121"/>
                <a:gd name="T5" fmla="*/ 74 h 174"/>
                <a:gd name="T6" fmla="*/ 38 w 121"/>
                <a:gd name="T7" fmla="*/ 74 h 174"/>
                <a:gd name="T8" fmla="*/ 38 w 121"/>
                <a:gd name="T9" fmla="*/ 29 h 174"/>
                <a:gd name="T10" fmla="*/ 54 w 121"/>
                <a:gd name="T11" fmla="*/ 21 h 174"/>
                <a:gd name="T12" fmla="*/ 60 w 121"/>
                <a:gd name="T13" fmla="*/ 0 h 174"/>
                <a:gd name="T14" fmla="*/ 67 w 121"/>
                <a:gd name="T15" fmla="*/ 21 h 174"/>
                <a:gd name="T16" fmla="*/ 92 w 121"/>
                <a:gd name="T17" fmla="*/ 51 h 174"/>
                <a:gd name="T18" fmla="*/ 82 w 121"/>
                <a:gd name="T19" fmla="*/ 74 h 174"/>
                <a:gd name="T20" fmla="*/ 98 w 121"/>
                <a:gd name="T21" fmla="*/ 115 h 174"/>
                <a:gd name="T22" fmla="*/ 117 w 121"/>
                <a:gd name="T23" fmla="*/ 119 h 174"/>
                <a:gd name="T24" fmla="*/ 102 w 121"/>
                <a:gd name="T25" fmla="*/ 124 h 174"/>
                <a:gd name="T26" fmla="*/ 116 w 121"/>
                <a:gd name="T27" fmla="*/ 159 h 174"/>
                <a:gd name="T28" fmla="*/ 120 w 121"/>
                <a:gd name="T29" fmla="*/ 168 h 174"/>
                <a:gd name="T30" fmla="*/ 113 w 121"/>
                <a:gd name="T31" fmla="*/ 171 h 174"/>
                <a:gd name="T32" fmla="*/ 108 w 121"/>
                <a:gd name="T33" fmla="*/ 162 h 174"/>
                <a:gd name="T34" fmla="*/ 87 w 121"/>
                <a:gd name="T35" fmla="*/ 124 h 174"/>
                <a:gd name="T36" fmla="*/ 67 w 121"/>
                <a:gd name="T37" fmla="*/ 129 h 174"/>
                <a:gd name="T38" fmla="*/ 54 w 121"/>
                <a:gd name="T39" fmla="*/ 129 h 174"/>
                <a:gd name="T40" fmla="*/ 34 w 121"/>
                <a:gd name="T41" fmla="*/ 124 h 174"/>
                <a:gd name="T42" fmla="*/ 13 w 121"/>
                <a:gd name="T43" fmla="*/ 162 h 174"/>
                <a:gd name="T44" fmla="*/ 8 w 121"/>
                <a:gd name="T45" fmla="*/ 171 h 174"/>
                <a:gd name="T46" fmla="*/ 1 w 121"/>
                <a:gd name="T47" fmla="*/ 168 h 174"/>
                <a:gd name="T48" fmla="*/ 5 w 121"/>
                <a:gd name="T49" fmla="*/ 159 h 174"/>
                <a:gd name="T50" fmla="*/ 19 w 121"/>
                <a:gd name="T51" fmla="*/ 124 h 174"/>
                <a:gd name="T52" fmla="*/ 54 w 121"/>
                <a:gd name="T53" fmla="*/ 115 h 174"/>
                <a:gd name="T54" fmla="*/ 54 w 121"/>
                <a:gd name="T55" fmla="*/ 110 h 174"/>
                <a:gd name="T56" fmla="*/ 67 w 121"/>
                <a:gd name="T57" fmla="*/ 110 h 174"/>
                <a:gd name="T58" fmla="*/ 83 w 121"/>
                <a:gd name="T59" fmla="*/ 115 h 174"/>
                <a:gd name="T60" fmla="*/ 54 w 121"/>
                <a:gd name="T61" fmla="*/ 82 h 174"/>
                <a:gd name="T62" fmla="*/ 54 w 121"/>
                <a:gd name="T63" fmla="*/ 115 h 174"/>
                <a:gd name="T64" fmla="*/ 73 w 121"/>
                <a:gd name="T65" fmla="*/ 39 h 174"/>
                <a:gd name="T66" fmla="*/ 48 w 121"/>
                <a:gd name="T67" fmla="*/ 39 h 174"/>
                <a:gd name="T68" fmla="*/ 48 w 121"/>
                <a:gd name="T69" fmla="*/ 64 h 174"/>
                <a:gd name="T70" fmla="*/ 68 w 121"/>
                <a:gd name="T71" fmla="*/ 68 h 174"/>
                <a:gd name="T72" fmla="*/ 73 w 121"/>
                <a:gd name="T73" fmla="*/ 64 h 174"/>
                <a:gd name="T74" fmla="*/ 73 w 121"/>
                <a:gd name="T75" fmla="*/ 3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74">
                  <a:moveTo>
                    <a:pt x="8" y="124"/>
                  </a:moveTo>
                  <a:cubicBezTo>
                    <a:pt x="5" y="124"/>
                    <a:pt x="3" y="122"/>
                    <a:pt x="3" y="119"/>
                  </a:cubicBezTo>
                  <a:cubicBezTo>
                    <a:pt x="3" y="117"/>
                    <a:pt x="5" y="115"/>
                    <a:pt x="8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42" y="77"/>
                    <a:pt x="42" y="77"/>
                    <a:pt x="42" y="77"/>
                  </a:cubicBezTo>
                  <a:cubicBezTo>
                    <a:pt x="41" y="76"/>
                    <a:pt x="40" y="75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3" y="68"/>
                    <a:pt x="29" y="60"/>
                    <a:pt x="29" y="51"/>
                  </a:cubicBezTo>
                  <a:cubicBezTo>
                    <a:pt x="29" y="43"/>
                    <a:pt x="33" y="35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3" y="25"/>
                    <a:pt x="48" y="22"/>
                    <a:pt x="54" y="2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7" y="0"/>
                    <a:pt x="60" y="0"/>
                  </a:cubicBezTo>
                  <a:cubicBezTo>
                    <a:pt x="64" y="0"/>
                    <a:pt x="67" y="3"/>
                    <a:pt x="67" y="7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3" y="22"/>
                    <a:pt x="78" y="25"/>
                    <a:pt x="82" y="29"/>
                  </a:cubicBezTo>
                  <a:cubicBezTo>
                    <a:pt x="88" y="35"/>
                    <a:pt x="92" y="43"/>
                    <a:pt x="92" y="51"/>
                  </a:cubicBezTo>
                  <a:cubicBezTo>
                    <a:pt x="92" y="60"/>
                    <a:pt x="88" y="68"/>
                    <a:pt x="82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1" y="75"/>
                    <a:pt x="80" y="76"/>
                    <a:pt x="79" y="77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13" y="115"/>
                    <a:pt x="113" y="115"/>
                    <a:pt x="113" y="115"/>
                  </a:cubicBezTo>
                  <a:cubicBezTo>
                    <a:pt x="116" y="115"/>
                    <a:pt x="117" y="117"/>
                    <a:pt x="117" y="119"/>
                  </a:cubicBezTo>
                  <a:cubicBezTo>
                    <a:pt x="117" y="122"/>
                    <a:pt x="116" y="124"/>
                    <a:pt x="113" y="124"/>
                  </a:cubicBezTo>
                  <a:cubicBezTo>
                    <a:pt x="102" y="124"/>
                    <a:pt x="102" y="124"/>
                    <a:pt x="102" y="124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17" y="155"/>
                    <a:pt x="117" y="157"/>
                    <a:pt x="116" y="159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1" y="170"/>
                    <a:pt x="120" y="172"/>
                    <a:pt x="118" y="173"/>
                  </a:cubicBezTo>
                  <a:cubicBezTo>
                    <a:pt x="116" y="174"/>
                    <a:pt x="114" y="173"/>
                    <a:pt x="113" y="171"/>
                  </a:cubicBezTo>
                  <a:cubicBezTo>
                    <a:pt x="110" y="165"/>
                    <a:pt x="110" y="165"/>
                    <a:pt x="110" y="16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6" y="162"/>
                    <a:pt x="104" y="160"/>
                    <a:pt x="103" y="158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7" y="132"/>
                    <a:pt x="64" y="136"/>
                    <a:pt x="60" y="136"/>
                  </a:cubicBezTo>
                  <a:cubicBezTo>
                    <a:pt x="57" y="136"/>
                    <a:pt x="54" y="132"/>
                    <a:pt x="54" y="129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16" y="160"/>
                    <a:pt x="15" y="162"/>
                    <a:pt x="13" y="162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7" y="173"/>
                    <a:pt x="5" y="174"/>
                    <a:pt x="3" y="173"/>
                  </a:cubicBezTo>
                  <a:cubicBezTo>
                    <a:pt x="1" y="172"/>
                    <a:pt x="0" y="170"/>
                    <a:pt x="1" y="168"/>
                  </a:cubicBezTo>
                  <a:cubicBezTo>
                    <a:pt x="4" y="162"/>
                    <a:pt x="4" y="162"/>
                    <a:pt x="4" y="162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4" y="157"/>
                    <a:pt x="4" y="155"/>
                    <a:pt x="5" y="153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54" y="115"/>
                  </a:moveTo>
                  <a:cubicBezTo>
                    <a:pt x="54" y="115"/>
                    <a:pt x="54" y="115"/>
                    <a:pt x="54" y="115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4" y="107"/>
                    <a:pt x="57" y="103"/>
                    <a:pt x="60" y="103"/>
                  </a:cubicBezTo>
                  <a:cubicBezTo>
                    <a:pt x="64" y="103"/>
                    <a:pt x="67" y="107"/>
                    <a:pt x="67" y="110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83" y="115"/>
                    <a:pt x="83" y="115"/>
                    <a:pt x="83" y="115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3" y="83"/>
                    <a:pt x="58" y="83"/>
                    <a:pt x="54" y="82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54" y="115"/>
                    <a:pt x="54" y="115"/>
                    <a:pt x="54" y="115"/>
                  </a:cubicBezTo>
                  <a:close/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66" y="32"/>
                    <a:pt x="55" y="32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5" y="42"/>
                    <a:pt x="43" y="47"/>
                    <a:pt x="43" y="51"/>
                  </a:cubicBezTo>
                  <a:cubicBezTo>
                    <a:pt x="43" y="56"/>
                    <a:pt x="45" y="61"/>
                    <a:pt x="48" y="64"/>
                  </a:cubicBezTo>
                  <a:cubicBezTo>
                    <a:pt x="53" y="69"/>
                    <a:pt x="61" y="71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9" y="67"/>
                    <a:pt x="71" y="66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6" y="61"/>
                    <a:pt x="78" y="56"/>
                    <a:pt x="78" y="51"/>
                  </a:cubicBezTo>
                  <a:cubicBezTo>
                    <a:pt x="78" y="47"/>
                    <a:pt x="76" y="42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3260" y="804545"/>
            <a:ext cx="1295400" cy="1295400"/>
            <a:chOff x="1077" y="534"/>
            <a:chExt cx="2040" cy="2040"/>
          </a:xfrm>
        </p:grpSpPr>
        <p:sp>
          <p:nvSpPr>
            <p:cNvPr id="3" name="椭圆 2"/>
            <p:cNvSpPr/>
            <p:nvPr/>
          </p:nvSpPr>
          <p:spPr>
            <a:xfrm>
              <a:off x="1077" y="534"/>
              <a:ext cx="2041" cy="2041"/>
            </a:xfrm>
            <a:prstGeom prst="ellipse">
              <a:avLst/>
            </a:prstGeom>
            <a:solidFill>
              <a:srgbClr val="FF9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Freeform 13"/>
            <p:cNvSpPr>
              <a:spLocks noEditPoints="1"/>
            </p:cNvSpPr>
            <p:nvPr/>
          </p:nvSpPr>
          <p:spPr bwMode="auto">
            <a:xfrm>
              <a:off x="1417" y="1016"/>
              <a:ext cx="1361" cy="1077"/>
            </a:xfrm>
            <a:custGeom>
              <a:avLst/>
              <a:gdLst>
                <a:gd name="T0" fmla="*/ 111 w 197"/>
                <a:gd name="T1" fmla="*/ 11 h 164"/>
                <a:gd name="T2" fmla="*/ 0 w 197"/>
                <a:gd name="T3" fmla="*/ 15 h 164"/>
                <a:gd name="T4" fmla="*/ 105 w 197"/>
                <a:gd name="T5" fmla="*/ 164 h 164"/>
                <a:gd name="T6" fmla="*/ 136 w 197"/>
                <a:gd name="T7" fmla="*/ 159 h 164"/>
                <a:gd name="T8" fmla="*/ 196 w 197"/>
                <a:gd name="T9" fmla="*/ 142 h 164"/>
                <a:gd name="T10" fmla="*/ 52 w 197"/>
                <a:gd name="T11" fmla="*/ 150 h 164"/>
                <a:gd name="T12" fmla="*/ 52 w 197"/>
                <a:gd name="T13" fmla="*/ 22 h 164"/>
                <a:gd name="T14" fmla="*/ 99 w 197"/>
                <a:gd name="T15" fmla="*/ 150 h 164"/>
                <a:gd name="T16" fmla="*/ 99 w 197"/>
                <a:gd name="T17" fmla="*/ 22 h 164"/>
                <a:gd name="T18" fmla="*/ 147 w 197"/>
                <a:gd name="T19" fmla="*/ 149 h 164"/>
                <a:gd name="T20" fmla="*/ 181 w 197"/>
                <a:gd name="T21" fmla="*/ 139 h 164"/>
                <a:gd name="T22" fmla="*/ 23 w 197"/>
                <a:gd name="T23" fmla="*/ 133 h 164"/>
                <a:gd name="T24" fmla="*/ 42 w 197"/>
                <a:gd name="T25" fmla="*/ 134 h 164"/>
                <a:gd name="T26" fmla="*/ 43 w 197"/>
                <a:gd name="T27" fmla="*/ 114 h 164"/>
                <a:gd name="T28" fmla="*/ 23 w 197"/>
                <a:gd name="T29" fmla="*/ 114 h 164"/>
                <a:gd name="T30" fmla="*/ 29 w 197"/>
                <a:gd name="T31" fmla="*/ 120 h 164"/>
                <a:gd name="T32" fmla="*/ 37 w 197"/>
                <a:gd name="T33" fmla="*/ 120 h 164"/>
                <a:gd name="T34" fmla="*/ 37 w 197"/>
                <a:gd name="T35" fmla="*/ 128 h 164"/>
                <a:gd name="T36" fmla="*/ 29 w 197"/>
                <a:gd name="T37" fmla="*/ 127 h 164"/>
                <a:gd name="T38" fmla="*/ 32 w 197"/>
                <a:gd name="T39" fmla="*/ 91 h 164"/>
                <a:gd name="T40" fmla="*/ 36 w 197"/>
                <a:gd name="T41" fmla="*/ 38 h 164"/>
                <a:gd name="T42" fmla="*/ 28 w 197"/>
                <a:gd name="T43" fmla="*/ 87 h 164"/>
                <a:gd name="T44" fmla="*/ 134 w 197"/>
                <a:gd name="T45" fmla="*/ 31 h 164"/>
                <a:gd name="T46" fmla="*/ 149 w 197"/>
                <a:gd name="T47" fmla="*/ 86 h 164"/>
                <a:gd name="T48" fmla="*/ 134 w 197"/>
                <a:gd name="T49" fmla="*/ 31 h 164"/>
                <a:gd name="T50" fmla="*/ 69 w 197"/>
                <a:gd name="T51" fmla="*/ 133 h 164"/>
                <a:gd name="T52" fmla="*/ 88 w 197"/>
                <a:gd name="T53" fmla="*/ 133 h 164"/>
                <a:gd name="T54" fmla="*/ 79 w 197"/>
                <a:gd name="T55" fmla="*/ 110 h 164"/>
                <a:gd name="T56" fmla="*/ 65 w 197"/>
                <a:gd name="T57" fmla="*/ 124 h 164"/>
                <a:gd name="T58" fmla="*/ 75 w 197"/>
                <a:gd name="T59" fmla="*/ 120 h 164"/>
                <a:gd name="T60" fmla="*/ 82 w 197"/>
                <a:gd name="T61" fmla="*/ 120 h 164"/>
                <a:gd name="T62" fmla="*/ 82 w 197"/>
                <a:gd name="T63" fmla="*/ 128 h 164"/>
                <a:gd name="T64" fmla="*/ 74 w 197"/>
                <a:gd name="T65" fmla="*/ 127 h 164"/>
                <a:gd name="T66" fmla="*/ 81 w 197"/>
                <a:gd name="T67" fmla="*/ 91 h 164"/>
                <a:gd name="T68" fmla="*/ 85 w 197"/>
                <a:gd name="T69" fmla="*/ 38 h 164"/>
                <a:gd name="T70" fmla="*/ 77 w 197"/>
                <a:gd name="T71" fmla="*/ 87 h 164"/>
                <a:gd name="T72" fmla="*/ 148 w 197"/>
                <a:gd name="T73" fmla="*/ 109 h 164"/>
                <a:gd name="T74" fmla="*/ 148 w 197"/>
                <a:gd name="T75" fmla="*/ 128 h 164"/>
                <a:gd name="T76" fmla="*/ 167 w 197"/>
                <a:gd name="T77" fmla="*/ 128 h 164"/>
                <a:gd name="T78" fmla="*/ 168 w 197"/>
                <a:gd name="T79" fmla="*/ 109 h 164"/>
                <a:gd name="T80" fmla="*/ 158 w 197"/>
                <a:gd name="T81" fmla="*/ 105 h 164"/>
                <a:gd name="T82" fmla="*/ 154 w 197"/>
                <a:gd name="T83" fmla="*/ 114 h 164"/>
                <a:gd name="T84" fmla="*/ 163 w 197"/>
                <a:gd name="T85" fmla="*/ 118 h 164"/>
                <a:gd name="T86" fmla="*/ 154 w 197"/>
                <a:gd name="T87" fmla="*/ 122 h 164"/>
                <a:gd name="T88" fmla="*/ 154 w 197"/>
                <a:gd name="T89" fmla="*/ 11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7" h="164">
                  <a:moveTo>
                    <a:pt x="159" y="6"/>
                  </a:moveTo>
                  <a:cubicBezTo>
                    <a:pt x="158" y="2"/>
                    <a:pt x="155" y="0"/>
                    <a:pt x="151" y="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0"/>
                    <a:pt x="108" y="8"/>
                    <a:pt x="10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1"/>
                    <a:pt x="3" y="164"/>
                    <a:pt x="7" y="164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9" y="164"/>
                    <a:pt x="112" y="161"/>
                    <a:pt x="112" y="157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62"/>
                    <a:pt x="140" y="164"/>
                    <a:pt x="144" y="163"/>
                  </a:cubicBezTo>
                  <a:cubicBezTo>
                    <a:pt x="191" y="151"/>
                    <a:pt x="191" y="151"/>
                    <a:pt x="191" y="151"/>
                  </a:cubicBezTo>
                  <a:cubicBezTo>
                    <a:pt x="195" y="150"/>
                    <a:pt x="197" y="146"/>
                    <a:pt x="196" y="142"/>
                  </a:cubicBezTo>
                  <a:cubicBezTo>
                    <a:pt x="159" y="6"/>
                    <a:pt x="159" y="6"/>
                    <a:pt x="159" y="6"/>
                  </a:cubicBezTo>
                  <a:close/>
                  <a:moveTo>
                    <a:pt x="52" y="150"/>
                  </a:moveTo>
                  <a:cubicBezTo>
                    <a:pt x="52" y="150"/>
                    <a:pt x="52" y="150"/>
                    <a:pt x="52" y="150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150"/>
                    <a:pt x="52" y="150"/>
                    <a:pt x="52" y="150"/>
                  </a:cubicBezTo>
                  <a:close/>
                  <a:moveTo>
                    <a:pt x="99" y="150"/>
                  </a:moveTo>
                  <a:cubicBezTo>
                    <a:pt x="99" y="150"/>
                    <a:pt x="99" y="150"/>
                    <a:pt x="9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150"/>
                    <a:pt x="99" y="150"/>
                    <a:pt x="99" y="150"/>
                  </a:cubicBezTo>
                  <a:close/>
                  <a:moveTo>
                    <a:pt x="147" y="149"/>
                  </a:moveTo>
                  <a:cubicBezTo>
                    <a:pt x="147" y="149"/>
                    <a:pt x="147" y="149"/>
                    <a:pt x="147" y="149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81" y="139"/>
                    <a:pt x="181" y="139"/>
                    <a:pt x="181" y="139"/>
                  </a:cubicBezTo>
                  <a:cubicBezTo>
                    <a:pt x="147" y="149"/>
                    <a:pt x="147" y="149"/>
                    <a:pt x="147" y="149"/>
                  </a:cubicBezTo>
                  <a:close/>
                  <a:moveTo>
                    <a:pt x="23" y="133"/>
                  </a:moveTo>
                  <a:cubicBezTo>
                    <a:pt x="23" y="133"/>
                    <a:pt x="23" y="133"/>
                    <a:pt x="23" y="133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6" y="136"/>
                    <a:pt x="29" y="137"/>
                    <a:pt x="33" y="137"/>
                  </a:cubicBezTo>
                  <a:cubicBezTo>
                    <a:pt x="37" y="137"/>
                    <a:pt x="40" y="136"/>
                    <a:pt x="42" y="134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5" y="131"/>
                    <a:pt x="47" y="127"/>
                    <a:pt x="47" y="124"/>
                  </a:cubicBezTo>
                  <a:cubicBezTo>
                    <a:pt x="47" y="120"/>
                    <a:pt x="45" y="116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0" y="112"/>
                    <a:pt x="37" y="110"/>
                    <a:pt x="33" y="110"/>
                  </a:cubicBezTo>
                  <a:cubicBezTo>
                    <a:pt x="29" y="110"/>
                    <a:pt x="26" y="112"/>
                    <a:pt x="23" y="114"/>
                  </a:cubicBezTo>
                  <a:cubicBezTo>
                    <a:pt x="21" y="116"/>
                    <a:pt x="19" y="120"/>
                    <a:pt x="19" y="124"/>
                  </a:cubicBezTo>
                  <a:cubicBezTo>
                    <a:pt x="19" y="127"/>
                    <a:pt x="21" y="131"/>
                    <a:pt x="23" y="133"/>
                  </a:cubicBezTo>
                  <a:close/>
                  <a:moveTo>
                    <a:pt x="29" y="120"/>
                  </a:moveTo>
                  <a:cubicBezTo>
                    <a:pt x="29" y="120"/>
                    <a:pt x="29" y="120"/>
                    <a:pt x="29" y="120"/>
                  </a:cubicBezTo>
                  <a:cubicBezTo>
                    <a:pt x="30" y="119"/>
                    <a:pt x="31" y="118"/>
                    <a:pt x="33" y="118"/>
                  </a:cubicBezTo>
                  <a:cubicBezTo>
                    <a:pt x="34" y="118"/>
                    <a:pt x="36" y="119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21"/>
                    <a:pt x="38" y="122"/>
                    <a:pt x="38" y="124"/>
                  </a:cubicBezTo>
                  <a:cubicBezTo>
                    <a:pt x="38" y="125"/>
                    <a:pt x="38" y="127"/>
                    <a:pt x="37" y="128"/>
                  </a:cubicBezTo>
                  <a:cubicBezTo>
                    <a:pt x="36" y="129"/>
                    <a:pt x="34" y="129"/>
                    <a:pt x="33" y="129"/>
                  </a:cubicBezTo>
                  <a:cubicBezTo>
                    <a:pt x="31" y="129"/>
                    <a:pt x="30" y="129"/>
                    <a:pt x="29" y="128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8" y="126"/>
                    <a:pt x="27" y="125"/>
                    <a:pt x="27" y="124"/>
                  </a:cubicBezTo>
                  <a:cubicBezTo>
                    <a:pt x="27" y="122"/>
                    <a:pt x="28" y="121"/>
                    <a:pt x="29" y="120"/>
                  </a:cubicBezTo>
                  <a:close/>
                  <a:moveTo>
                    <a:pt x="32" y="91"/>
                  </a:moveTo>
                  <a:cubicBezTo>
                    <a:pt x="32" y="91"/>
                    <a:pt x="32" y="91"/>
                    <a:pt x="32" y="91"/>
                  </a:cubicBezTo>
                  <a:cubicBezTo>
                    <a:pt x="34" y="91"/>
                    <a:pt x="36" y="89"/>
                    <a:pt x="36" y="8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5"/>
                    <a:pt x="34" y="34"/>
                    <a:pt x="32" y="34"/>
                  </a:cubicBezTo>
                  <a:cubicBezTo>
                    <a:pt x="29" y="34"/>
                    <a:pt x="28" y="35"/>
                    <a:pt x="28" y="38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9"/>
                    <a:pt x="29" y="91"/>
                    <a:pt x="32" y="91"/>
                  </a:cubicBezTo>
                  <a:close/>
                  <a:moveTo>
                    <a:pt x="134" y="31"/>
                  </a:moveTo>
                  <a:cubicBezTo>
                    <a:pt x="134" y="31"/>
                    <a:pt x="134" y="31"/>
                    <a:pt x="134" y="31"/>
                  </a:cubicBezTo>
                  <a:cubicBezTo>
                    <a:pt x="132" y="32"/>
                    <a:pt x="131" y="34"/>
                    <a:pt x="131" y="36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4" y="86"/>
                    <a:pt x="146" y="87"/>
                    <a:pt x="149" y="86"/>
                  </a:cubicBezTo>
                  <a:cubicBezTo>
                    <a:pt x="151" y="86"/>
                    <a:pt x="152" y="84"/>
                    <a:pt x="152" y="8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138" y="32"/>
                    <a:pt x="136" y="31"/>
                    <a:pt x="134" y="31"/>
                  </a:cubicBezTo>
                  <a:close/>
                  <a:moveTo>
                    <a:pt x="69" y="133"/>
                  </a:moveTo>
                  <a:cubicBezTo>
                    <a:pt x="69" y="133"/>
                    <a:pt x="69" y="133"/>
                    <a:pt x="69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1" y="136"/>
                    <a:pt x="75" y="137"/>
                    <a:pt x="79" y="137"/>
                  </a:cubicBezTo>
                  <a:cubicBezTo>
                    <a:pt x="82" y="137"/>
                    <a:pt x="86" y="136"/>
                    <a:pt x="88" y="134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91" y="131"/>
                    <a:pt x="92" y="127"/>
                    <a:pt x="92" y="124"/>
                  </a:cubicBezTo>
                  <a:cubicBezTo>
                    <a:pt x="92" y="120"/>
                    <a:pt x="91" y="116"/>
                    <a:pt x="88" y="114"/>
                  </a:cubicBezTo>
                  <a:cubicBezTo>
                    <a:pt x="86" y="112"/>
                    <a:pt x="82" y="110"/>
                    <a:pt x="79" y="110"/>
                  </a:cubicBezTo>
                  <a:cubicBezTo>
                    <a:pt x="75" y="110"/>
                    <a:pt x="71" y="112"/>
                    <a:pt x="69" y="114"/>
                  </a:cubicBezTo>
                  <a:cubicBezTo>
                    <a:pt x="69" y="114"/>
                    <a:pt x="69" y="114"/>
                    <a:pt x="69" y="114"/>
                  </a:cubicBezTo>
                  <a:cubicBezTo>
                    <a:pt x="66" y="116"/>
                    <a:pt x="65" y="120"/>
                    <a:pt x="65" y="124"/>
                  </a:cubicBezTo>
                  <a:cubicBezTo>
                    <a:pt x="65" y="127"/>
                    <a:pt x="66" y="131"/>
                    <a:pt x="69" y="133"/>
                  </a:cubicBezTo>
                  <a:close/>
                  <a:moveTo>
                    <a:pt x="75" y="120"/>
                  </a:moveTo>
                  <a:cubicBezTo>
                    <a:pt x="75" y="120"/>
                    <a:pt x="75" y="120"/>
                    <a:pt x="75" y="120"/>
                  </a:cubicBezTo>
                  <a:cubicBezTo>
                    <a:pt x="76" y="119"/>
                    <a:pt x="77" y="118"/>
                    <a:pt x="79" y="118"/>
                  </a:cubicBezTo>
                  <a:cubicBezTo>
                    <a:pt x="80" y="118"/>
                    <a:pt x="81" y="119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4" y="121"/>
                    <a:pt x="84" y="122"/>
                    <a:pt x="84" y="124"/>
                  </a:cubicBezTo>
                  <a:cubicBezTo>
                    <a:pt x="84" y="125"/>
                    <a:pt x="84" y="127"/>
                    <a:pt x="83" y="128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1" y="129"/>
                    <a:pt x="80" y="129"/>
                    <a:pt x="79" y="129"/>
                  </a:cubicBezTo>
                  <a:cubicBezTo>
                    <a:pt x="77" y="129"/>
                    <a:pt x="76" y="129"/>
                    <a:pt x="75" y="128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74" y="126"/>
                    <a:pt x="73" y="125"/>
                    <a:pt x="73" y="124"/>
                  </a:cubicBezTo>
                  <a:cubicBezTo>
                    <a:pt x="73" y="122"/>
                    <a:pt x="74" y="121"/>
                    <a:pt x="75" y="120"/>
                  </a:cubicBezTo>
                  <a:close/>
                  <a:moveTo>
                    <a:pt x="81" y="91"/>
                  </a:moveTo>
                  <a:cubicBezTo>
                    <a:pt x="81" y="91"/>
                    <a:pt x="81" y="91"/>
                    <a:pt x="81" y="91"/>
                  </a:cubicBezTo>
                  <a:cubicBezTo>
                    <a:pt x="83" y="91"/>
                    <a:pt x="85" y="89"/>
                    <a:pt x="85" y="8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5"/>
                    <a:pt x="83" y="34"/>
                    <a:pt x="81" y="34"/>
                  </a:cubicBezTo>
                  <a:cubicBezTo>
                    <a:pt x="79" y="34"/>
                    <a:pt x="77" y="35"/>
                    <a:pt x="77" y="3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9"/>
                    <a:pt x="79" y="91"/>
                    <a:pt x="81" y="91"/>
                  </a:cubicBezTo>
                  <a:close/>
                  <a:moveTo>
                    <a:pt x="148" y="109"/>
                  </a:moveTo>
                  <a:cubicBezTo>
                    <a:pt x="148" y="109"/>
                    <a:pt x="148" y="109"/>
                    <a:pt x="148" y="109"/>
                  </a:cubicBezTo>
                  <a:cubicBezTo>
                    <a:pt x="146" y="111"/>
                    <a:pt x="144" y="114"/>
                    <a:pt x="144" y="118"/>
                  </a:cubicBezTo>
                  <a:cubicBezTo>
                    <a:pt x="144" y="122"/>
                    <a:pt x="146" y="125"/>
                    <a:pt x="148" y="128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51" y="130"/>
                    <a:pt x="154" y="132"/>
                    <a:pt x="158" y="132"/>
                  </a:cubicBezTo>
                  <a:cubicBezTo>
                    <a:pt x="161" y="132"/>
                    <a:pt x="165" y="131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70" y="126"/>
                    <a:pt x="171" y="122"/>
                    <a:pt x="171" y="118"/>
                  </a:cubicBezTo>
                  <a:cubicBezTo>
                    <a:pt x="171" y="114"/>
                    <a:pt x="170" y="111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5" y="106"/>
                    <a:pt x="162" y="105"/>
                    <a:pt x="158" y="105"/>
                  </a:cubicBezTo>
                  <a:cubicBezTo>
                    <a:pt x="154" y="105"/>
                    <a:pt x="151" y="106"/>
                    <a:pt x="148" y="109"/>
                  </a:cubicBezTo>
                  <a:close/>
                  <a:moveTo>
                    <a:pt x="154" y="114"/>
                  </a:moveTo>
                  <a:cubicBezTo>
                    <a:pt x="154" y="114"/>
                    <a:pt x="154" y="114"/>
                    <a:pt x="154" y="114"/>
                  </a:cubicBezTo>
                  <a:cubicBezTo>
                    <a:pt x="155" y="113"/>
                    <a:pt x="156" y="113"/>
                    <a:pt x="158" y="113"/>
                  </a:cubicBezTo>
                  <a:cubicBezTo>
                    <a:pt x="159" y="113"/>
                    <a:pt x="161" y="113"/>
                    <a:pt x="162" y="114"/>
                  </a:cubicBezTo>
                  <a:cubicBezTo>
                    <a:pt x="163" y="115"/>
                    <a:pt x="163" y="117"/>
                    <a:pt x="163" y="118"/>
                  </a:cubicBezTo>
                  <a:cubicBezTo>
                    <a:pt x="163" y="120"/>
                    <a:pt x="163" y="121"/>
                    <a:pt x="162" y="122"/>
                  </a:cubicBezTo>
                  <a:cubicBezTo>
                    <a:pt x="161" y="123"/>
                    <a:pt x="159" y="124"/>
                    <a:pt x="158" y="124"/>
                  </a:cubicBezTo>
                  <a:cubicBezTo>
                    <a:pt x="156" y="124"/>
                    <a:pt x="155" y="123"/>
                    <a:pt x="154" y="122"/>
                  </a:cubicBezTo>
                  <a:cubicBezTo>
                    <a:pt x="154" y="122"/>
                    <a:pt x="154" y="122"/>
                    <a:pt x="154" y="122"/>
                  </a:cubicBezTo>
                  <a:cubicBezTo>
                    <a:pt x="153" y="121"/>
                    <a:pt x="152" y="120"/>
                    <a:pt x="152" y="118"/>
                  </a:cubicBezTo>
                  <a:cubicBezTo>
                    <a:pt x="152" y="117"/>
                    <a:pt x="153" y="115"/>
                    <a:pt x="154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592" name="直接连接符 591"/>
          <p:cNvCxnSpPr/>
          <p:nvPr/>
        </p:nvCxnSpPr>
        <p:spPr>
          <a:xfrm flipH="1">
            <a:off x="3851920" y="3179044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7" name="直接连接符 596"/>
          <p:cNvCxnSpPr/>
          <p:nvPr/>
        </p:nvCxnSpPr>
        <p:spPr>
          <a:xfrm flipH="1">
            <a:off x="2223145" y="3179044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8" name="直接连接符 597"/>
          <p:cNvCxnSpPr/>
          <p:nvPr/>
        </p:nvCxnSpPr>
        <p:spPr>
          <a:xfrm flipH="1">
            <a:off x="539125" y="3179044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9" name="直接连接符 598"/>
          <p:cNvCxnSpPr/>
          <p:nvPr/>
        </p:nvCxnSpPr>
        <p:spPr>
          <a:xfrm flipH="1">
            <a:off x="5551815" y="3179044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0" name="直接连接符 599"/>
          <p:cNvCxnSpPr/>
          <p:nvPr/>
        </p:nvCxnSpPr>
        <p:spPr>
          <a:xfrm flipH="1">
            <a:off x="7164080" y="3179044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452965" y="2468408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研究背景</a:t>
            </a:r>
            <a:endParaRPr lang="zh-CN" altLang="en-US" sz="2800" b="1" dirty="0">
              <a:ln w="6350">
                <a:noFill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02765" y="1527175"/>
            <a:ext cx="5539740" cy="2376170"/>
            <a:chOff x="2777" y="2405"/>
            <a:chExt cx="8724" cy="3742"/>
          </a:xfrm>
        </p:grpSpPr>
        <p:pic>
          <p:nvPicPr>
            <p:cNvPr id="62468" name="图片 1" descr="HGC-27-shHMGA2-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777" y="2405"/>
              <a:ext cx="3944" cy="37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493" name="图片 2" descr="MGC-803-shHMGA2-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41" y="2405"/>
              <a:ext cx="3960" cy="37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1492250" y="843915"/>
            <a:ext cx="616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HMGA2-AS1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对HMGA2进行正向调控作用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59655" y="4011930"/>
            <a:ext cx="27635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Times New Roman" panose="02020603050405020304" charset="0"/>
                <a:cs typeface="Times New Roman" panose="02020603050405020304" charset="0"/>
              </a:rPr>
              <a:t>**P&lt;0.01,and *P&lt;0.05 </a:t>
            </a:r>
            <a:r>
              <a:rPr lang="en-US" altLang="zh-CN" sz="1400" i="1">
                <a:latin typeface="Times New Roman" panose="02020603050405020304" charset="0"/>
                <a:cs typeface="Times New Roman" panose="02020603050405020304" charset="0"/>
              </a:rPr>
              <a:t>vs.</a:t>
            </a:r>
            <a:r>
              <a:rPr lang="en-US" altLang="zh-CN" sz="1400">
                <a:latin typeface="Times New Roman" panose="02020603050405020304" charset="0"/>
                <a:cs typeface="Times New Roman" panose="02020603050405020304" charset="0"/>
              </a:rPr>
              <a:t> control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02765" y="4011930"/>
            <a:ext cx="27635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Times New Roman" panose="02020603050405020304" charset="0"/>
                <a:cs typeface="Times New Roman" panose="02020603050405020304" charset="0"/>
              </a:rPr>
              <a:t>**P&lt;0.01,and *P&lt;0.05 </a:t>
            </a:r>
            <a:r>
              <a:rPr lang="en-US" altLang="zh-CN" sz="1400" i="1">
                <a:latin typeface="Times New Roman" panose="02020603050405020304" charset="0"/>
                <a:cs typeface="Times New Roman" panose="02020603050405020304" charset="0"/>
              </a:rPr>
              <a:t>vs.</a:t>
            </a:r>
            <a:r>
              <a:rPr lang="en-US" altLang="zh-CN" sz="1400">
                <a:latin typeface="Times New Roman" panose="02020603050405020304" charset="0"/>
                <a:cs typeface="Times New Roman" panose="02020603050405020304" charset="0"/>
              </a:rPr>
              <a:t> control</a:t>
            </a:r>
            <a:endParaRPr lang="en-US" altLang="zh-CN" sz="1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92250" y="771525"/>
            <a:ext cx="616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HMGA2-AS1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对HMGA2进行正向调控作用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746760" y="1419860"/>
            <a:ext cx="7650480" cy="2825750"/>
            <a:chOff x="1161" y="1085"/>
            <a:chExt cx="12048" cy="4450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3354" y="1657"/>
              <a:ext cx="442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8569" y="1655"/>
              <a:ext cx="442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0679" name="文本框 24"/>
            <p:cNvSpPr txBox="1"/>
            <p:nvPr/>
          </p:nvSpPr>
          <p:spPr>
            <a:xfrm>
              <a:off x="4767" y="1085"/>
              <a:ext cx="1467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1600" b="1">
                  <a:latin typeface="Times New Roman" panose="02020603050405020304" charset="0"/>
                  <a:ea typeface="宋体" panose="02010600030101010101" pitchFamily="2" charset="-122"/>
                </a:rPr>
                <a:t>HGC-27</a:t>
              </a:r>
              <a:endParaRPr lang="en-US" altLang="zh-CN" sz="1600" b="1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70680" name="文本框 25"/>
            <p:cNvSpPr txBox="1"/>
            <p:nvPr/>
          </p:nvSpPr>
          <p:spPr>
            <a:xfrm>
              <a:off x="9985" y="1088"/>
              <a:ext cx="1663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1600" b="1">
                  <a:latin typeface="Times New Roman" panose="02020603050405020304" charset="0"/>
                  <a:ea typeface="宋体" panose="02010600030101010101" pitchFamily="2" charset="-122"/>
                </a:rPr>
                <a:t>MGC-803</a:t>
              </a:r>
              <a:endParaRPr lang="en-US" altLang="zh-CN" sz="1600" b="1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37891" name="文本框 2"/>
            <p:cNvSpPr txBox="1"/>
            <p:nvPr/>
          </p:nvSpPr>
          <p:spPr>
            <a:xfrm>
              <a:off x="1161" y="1895"/>
              <a:ext cx="1879" cy="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900" b="1">
                  <a:latin typeface="Times New Roman" panose="02020603050405020304" charset="0"/>
                  <a:ea typeface="黑体" panose="02010609060101010101" charset="-122"/>
                </a:rPr>
                <a:t>shHMGA2-AS1-NC</a:t>
              </a:r>
              <a:endParaRPr lang="en-US" altLang="zh-CN" sz="1400" b="1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37893" name="文本框 4"/>
            <p:cNvSpPr txBox="1"/>
            <p:nvPr/>
          </p:nvSpPr>
          <p:spPr>
            <a:xfrm>
              <a:off x="1303" y="2803"/>
              <a:ext cx="1745" cy="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900" b="1">
                  <a:latin typeface="Times New Roman" panose="02020603050405020304" charset="0"/>
                  <a:ea typeface="黑体" panose="02010609060101010101" charset="-122"/>
                </a:rPr>
                <a:t>sh</a:t>
              </a:r>
              <a:r>
                <a:rPr lang="en-US" altLang="zh-CN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HMGA2</a:t>
              </a:r>
              <a:r>
                <a:rPr lang="zh-CN" altLang="en-US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-AS1</a:t>
              </a:r>
              <a:r>
                <a:rPr lang="en-US" altLang="zh-CN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-2</a:t>
              </a:r>
              <a:endParaRPr lang="en-US" altLang="zh-CN" sz="9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文本框 4"/>
            <p:cNvSpPr txBox="1"/>
            <p:nvPr/>
          </p:nvSpPr>
          <p:spPr>
            <a:xfrm>
              <a:off x="1295" y="3256"/>
              <a:ext cx="1745" cy="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900" b="1">
                  <a:latin typeface="Times New Roman" panose="02020603050405020304" charset="0"/>
                  <a:ea typeface="黑体" panose="02010609060101010101" charset="-122"/>
                </a:rPr>
                <a:t>sh</a:t>
              </a:r>
              <a:r>
                <a:rPr lang="en-US" altLang="zh-CN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HMGA2</a:t>
              </a:r>
              <a:r>
                <a:rPr lang="zh-CN" altLang="en-US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-AS1</a:t>
              </a:r>
              <a:r>
                <a:rPr lang="en-US" altLang="zh-CN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-3</a:t>
              </a:r>
              <a:endParaRPr lang="en-US" altLang="zh-CN" sz="9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文本框 4"/>
            <p:cNvSpPr txBox="1"/>
            <p:nvPr/>
          </p:nvSpPr>
          <p:spPr>
            <a:xfrm>
              <a:off x="1295" y="2349"/>
              <a:ext cx="1745" cy="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900" b="1">
                  <a:latin typeface="Times New Roman" panose="02020603050405020304" charset="0"/>
                  <a:ea typeface="黑体" panose="02010609060101010101" charset="-122"/>
                </a:rPr>
                <a:t>sh</a:t>
              </a:r>
              <a:r>
                <a:rPr lang="en-US" altLang="zh-CN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HMGA2</a:t>
              </a:r>
              <a:r>
                <a:rPr lang="zh-CN" altLang="en-US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-AS1</a:t>
              </a:r>
              <a:r>
                <a:rPr lang="en-US" altLang="zh-CN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rPr>
                <a:t>-1</a:t>
              </a:r>
              <a:endParaRPr lang="en-US" altLang="zh-CN" sz="9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3685" y="1860"/>
              <a:ext cx="357" cy="1767"/>
              <a:chOff x="3571" y="1875"/>
              <a:chExt cx="357" cy="1767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3587" y="1875"/>
                <a:ext cx="310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endParaRPr lang="zh-CN" altLang="en-US" sz="1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586" y="233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571" y="2797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571" y="325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4767" y="1860"/>
              <a:ext cx="357" cy="1767"/>
              <a:chOff x="3571" y="1875"/>
              <a:chExt cx="357" cy="1767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3587" y="1875"/>
                <a:ext cx="310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1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3586" y="233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3571" y="2797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3571" y="325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5877" y="1860"/>
              <a:ext cx="357" cy="1767"/>
              <a:chOff x="3571" y="1875"/>
              <a:chExt cx="357" cy="1767"/>
            </a:xfrm>
          </p:grpSpPr>
          <p:sp>
            <p:nvSpPr>
              <p:cNvPr id="120" name="文本框 119"/>
              <p:cNvSpPr txBox="1"/>
              <p:nvPr/>
            </p:nvSpPr>
            <p:spPr>
              <a:xfrm>
                <a:off x="3587" y="1875"/>
                <a:ext cx="310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ctr"/>
                <a:endParaRPr lang="zh-CN" altLang="en-US" sz="1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3586" y="233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3571" y="2797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3" name="文本框 122"/>
              <p:cNvSpPr txBox="1"/>
              <p:nvPr/>
            </p:nvSpPr>
            <p:spPr>
              <a:xfrm>
                <a:off x="3571" y="325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6973" y="1860"/>
              <a:ext cx="357" cy="1767"/>
              <a:chOff x="3571" y="1875"/>
              <a:chExt cx="357" cy="1767"/>
            </a:xfrm>
          </p:grpSpPr>
          <p:sp>
            <p:nvSpPr>
              <p:cNvPr id="125" name="文本框 124"/>
              <p:cNvSpPr txBox="1"/>
              <p:nvPr/>
            </p:nvSpPr>
            <p:spPr>
              <a:xfrm>
                <a:off x="3587" y="1875"/>
                <a:ext cx="310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1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" name="文本框 125"/>
              <p:cNvSpPr txBox="1"/>
              <p:nvPr/>
            </p:nvSpPr>
            <p:spPr>
              <a:xfrm>
                <a:off x="3586" y="233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3571" y="2797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8" name="文本框 127"/>
              <p:cNvSpPr txBox="1"/>
              <p:nvPr/>
            </p:nvSpPr>
            <p:spPr>
              <a:xfrm>
                <a:off x="3571" y="325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9354" y="1860"/>
              <a:ext cx="357" cy="1767"/>
              <a:chOff x="3571" y="1875"/>
              <a:chExt cx="357" cy="1767"/>
            </a:xfrm>
          </p:grpSpPr>
          <p:sp>
            <p:nvSpPr>
              <p:cNvPr id="130" name="文本框 129"/>
              <p:cNvSpPr txBox="1"/>
              <p:nvPr/>
            </p:nvSpPr>
            <p:spPr>
              <a:xfrm>
                <a:off x="3587" y="1875"/>
                <a:ext cx="310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endParaRPr lang="zh-CN" altLang="en-US" sz="1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1" name="文本框 130"/>
              <p:cNvSpPr txBox="1"/>
              <p:nvPr/>
            </p:nvSpPr>
            <p:spPr>
              <a:xfrm>
                <a:off x="3586" y="233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3571" y="2797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3" name="文本框 132"/>
              <p:cNvSpPr txBox="1"/>
              <p:nvPr/>
            </p:nvSpPr>
            <p:spPr>
              <a:xfrm>
                <a:off x="3571" y="325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10375" y="1859"/>
              <a:ext cx="357" cy="1767"/>
              <a:chOff x="3571" y="1875"/>
              <a:chExt cx="357" cy="1767"/>
            </a:xfrm>
          </p:grpSpPr>
          <p:sp>
            <p:nvSpPr>
              <p:cNvPr id="135" name="文本框 134"/>
              <p:cNvSpPr txBox="1"/>
              <p:nvPr/>
            </p:nvSpPr>
            <p:spPr>
              <a:xfrm>
                <a:off x="3587" y="1875"/>
                <a:ext cx="310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1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6" name="文本框 135"/>
              <p:cNvSpPr txBox="1"/>
              <p:nvPr/>
            </p:nvSpPr>
            <p:spPr>
              <a:xfrm>
                <a:off x="3586" y="233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" name="文本框 136"/>
              <p:cNvSpPr txBox="1"/>
              <p:nvPr/>
            </p:nvSpPr>
            <p:spPr>
              <a:xfrm>
                <a:off x="3571" y="2797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3571" y="325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11395" y="1851"/>
              <a:ext cx="357" cy="1767"/>
              <a:chOff x="3571" y="1875"/>
              <a:chExt cx="357" cy="1767"/>
            </a:xfrm>
          </p:grpSpPr>
          <p:sp>
            <p:nvSpPr>
              <p:cNvPr id="140" name="文本框 139"/>
              <p:cNvSpPr txBox="1"/>
              <p:nvPr/>
            </p:nvSpPr>
            <p:spPr>
              <a:xfrm>
                <a:off x="3587" y="1875"/>
                <a:ext cx="310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1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1" name="文本框 140"/>
              <p:cNvSpPr txBox="1"/>
              <p:nvPr/>
            </p:nvSpPr>
            <p:spPr>
              <a:xfrm>
                <a:off x="3586" y="233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2" name="文本框 141"/>
              <p:cNvSpPr txBox="1"/>
              <p:nvPr/>
            </p:nvSpPr>
            <p:spPr>
              <a:xfrm>
                <a:off x="3571" y="2797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3" name="文本框 142"/>
              <p:cNvSpPr txBox="1"/>
              <p:nvPr/>
            </p:nvSpPr>
            <p:spPr>
              <a:xfrm>
                <a:off x="3571" y="325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12416" y="1851"/>
              <a:ext cx="357" cy="1767"/>
              <a:chOff x="3571" y="1875"/>
              <a:chExt cx="357" cy="1767"/>
            </a:xfrm>
          </p:grpSpPr>
          <p:sp>
            <p:nvSpPr>
              <p:cNvPr id="145" name="文本框 144"/>
              <p:cNvSpPr txBox="1"/>
              <p:nvPr/>
            </p:nvSpPr>
            <p:spPr>
              <a:xfrm>
                <a:off x="3587" y="1875"/>
                <a:ext cx="310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－</a:t>
                </a:r>
                <a:endParaRPr lang="zh-CN" altLang="en-US" sz="1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6" name="文本框 145"/>
              <p:cNvSpPr txBox="1"/>
              <p:nvPr/>
            </p:nvSpPr>
            <p:spPr>
              <a:xfrm>
                <a:off x="3586" y="233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3571" y="2797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3571" y="3256"/>
                <a:ext cx="342" cy="38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＋</a:t>
                </a:r>
                <a:endParaRPr lang="zh-CN" altLang="en-US" sz="1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1643" y="3781"/>
              <a:ext cx="11566" cy="1755"/>
              <a:chOff x="1643" y="3668"/>
              <a:chExt cx="11566" cy="1755"/>
            </a:xfrm>
          </p:grpSpPr>
          <p:sp>
            <p:nvSpPr>
              <p:cNvPr id="68643" name="文本框 8"/>
              <p:cNvSpPr txBox="1"/>
              <p:nvPr/>
            </p:nvSpPr>
            <p:spPr>
              <a:xfrm>
                <a:off x="1643" y="4844"/>
                <a:ext cx="1405" cy="4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1400" b="1">
                    <a:latin typeface="Times New Roman" panose="02020603050405020304" charset="0"/>
                    <a:ea typeface="宋体" panose="02010600030101010101" pitchFamily="2" charset="-122"/>
                  </a:rPr>
                  <a:t>GAPDH</a:t>
                </a:r>
                <a:endParaRPr lang="en-US" altLang="zh-CN" sz="1400" b="1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8647" name="文本框 8"/>
              <p:cNvSpPr txBox="1"/>
              <p:nvPr/>
            </p:nvSpPr>
            <p:spPr>
              <a:xfrm>
                <a:off x="1643" y="3867"/>
                <a:ext cx="1390" cy="4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1400" b="1">
                    <a:latin typeface="Times New Roman" panose="02020603050405020304" charset="0"/>
                    <a:ea typeface="宋体" panose="02010600030101010101" pitchFamily="2" charset="-122"/>
                  </a:rPr>
                  <a:t>HMGA2</a:t>
                </a:r>
                <a:endParaRPr lang="en-US" altLang="zh-CN" sz="1400" b="1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72733" name="图片 4" descr="HMGA2-HGC-2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39" y="3776"/>
                <a:ext cx="4535" cy="66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10" name="图片 8" descr="GAPDH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787" y="4747"/>
                <a:ext cx="4422" cy="6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11" name="图片 10" descr="HMGA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787" y="3668"/>
                <a:ext cx="4422" cy="76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3756" name="图片 3" descr="GAPDH-HGC-2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44" y="4758"/>
                <a:ext cx="4422" cy="65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" y="699770"/>
            <a:ext cx="3413125" cy="216027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cxnSp>
        <p:nvCxnSpPr>
          <p:cNvPr id="5" name="直接箭头连接符 4"/>
          <p:cNvCxnSpPr/>
          <p:nvPr/>
        </p:nvCxnSpPr>
        <p:spPr>
          <a:xfrm>
            <a:off x="1691640" y="4227830"/>
            <a:ext cx="1944370" cy="1441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3636010" y="3994785"/>
            <a:ext cx="1511300" cy="737235"/>
            <a:chOff x="5159" y="6404"/>
            <a:chExt cx="2380" cy="1161"/>
          </a:xfrm>
        </p:grpSpPr>
        <p:sp>
          <p:nvSpPr>
            <p:cNvPr id="6" name="文本框 5"/>
            <p:cNvSpPr txBox="1"/>
            <p:nvPr/>
          </p:nvSpPr>
          <p:spPr>
            <a:xfrm>
              <a:off x="5159" y="6404"/>
              <a:ext cx="2381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hsa-miR-146a-5p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hsa-miR-146b-5p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r>
                <a:rPr lang="zh-CN" altLang="en-US" sz="14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hsa-miR-204-5p</a:t>
              </a:r>
              <a:endParaRPr lang="zh-CN" altLang="en-US" sz="1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159" y="6431"/>
              <a:ext cx="2248" cy="1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564255" y="143510"/>
            <a:ext cx="2908300" cy="3763010"/>
            <a:chOff x="6633" y="81"/>
            <a:chExt cx="4580" cy="5926"/>
          </a:xfrm>
        </p:grpSpPr>
        <p:sp>
          <p:nvSpPr>
            <p:cNvPr id="9" name="文本框 8"/>
            <p:cNvSpPr txBox="1"/>
            <p:nvPr/>
          </p:nvSpPr>
          <p:spPr>
            <a:xfrm>
              <a:off x="6633" y="81"/>
              <a:ext cx="4580" cy="5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hsa-miR-760、hsa-let-7f-5p、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hsa-let-7b-5p、hsa-let-7c-5p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hsa-let-7d-5p、hsa-let-7e-5p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hsa-let-7g-5p、hsa-let-7i-5p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hsa-miR-4458、hsa-let-7a-5p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hsa-miR-4500、hsa-miR-98-5p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hsa-miR-196b-5p、hsa-miR-196a-5p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hsa-miR-6766-3p、hsa-miR-4782-3p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hsa-miR-219a-5p、hsa-miR-508-3p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hsa-miR-543、hsa-miR-15a-5p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hsa-miR-16-5p、hsa-miR-26a-5p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hsa-miR-33a-5p、hsa-miR-23b-3p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hsa-miR-154-5p、hsa-miR-370-3p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hsa-miR-33b-5p、</a:t>
              </a:r>
              <a:r>
                <a:rPr lang="zh-CN" altLang="en-US" sz="14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hsa-miR-204-5p</a:t>
              </a:r>
              <a:endParaRPr lang="zh-CN" altLang="en-US" sz="1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hsa-miR-1297、hsa-miR-4465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hsa-miR-524-5p、hsa-miR-520d-5p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1400">
                  <a:latin typeface="Times New Roman" panose="02020603050405020304" charset="0"/>
                  <a:cs typeface="Times New Roman" panose="02020603050405020304" charset="0"/>
                </a:rPr>
                <a:t>hsa-miR-369-3p</a:t>
              </a:r>
              <a:endParaRPr lang="zh-CN" altLang="en-US" sz="1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746" y="81"/>
              <a:ext cx="4346" cy="5926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cxnSp>
        <p:nvCxnSpPr>
          <p:cNvPr id="27" name="直接箭头连接符 26"/>
          <p:cNvCxnSpPr/>
          <p:nvPr/>
        </p:nvCxnSpPr>
        <p:spPr>
          <a:xfrm flipH="1" flipV="1">
            <a:off x="6472555" y="2020570"/>
            <a:ext cx="1339850" cy="12712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6660515" y="1707515"/>
            <a:ext cx="2434590" cy="2874010"/>
            <a:chOff x="10489" y="2689"/>
            <a:chExt cx="3834" cy="4526"/>
          </a:xfrm>
        </p:grpSpPr>
        <p:pic>
          <p:nvPicPr>
            <p:cNvPr id="8" name="图片 7" descr="下载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89" y="2689"/>
              <a:ext cx="3834" cy="4526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962" y="6554"/>
              <a:ext cx="1159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>
                  <a:latin typeface="Times New Roman" panose="02020603050405020304" charset="0"/>
                  <a:cs typeface="Times New Roman" panose="02020603050405020304" charset="0"/>
                </a:rPr>
                <a:t>HMGA2</a:t>
              </a:r>
              <a:endParaRPr lang="en-US" altLang="zh-CN" sz="12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3215" y="2787650"/>
            <a:ext cx="2726690" cy="2519680"/>
            <a:chOff x="509" y="4390"/>
            <a:chExt cx="4294" cy="3968"/>
          </a:xfrm>
        </p:grpSpPr>
        <p:pic>
          <p:nvPicPr>
            <p:cNvPr id="4" name="图片 3" descr="下载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" y="4390"/>
              <a:ext cx="4294" cy="396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805" y="7553"/>
              <a:ext cx="1702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200">
                  <a:latin typeface="Times New Roman" panose="02020603050405020304" charset="0"/>
                  <a:cs typeface="Times New Roman" panose="02020603050405020304" charset="0"/>
                </a:rPr>
                <a:t>HMGA2-AS1</a:t>
              </a:r>
              <a:endParaRPr lang="en-US" altLang="zh-CN" sz="12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567815" y="732790"/>
            <a:ext cx="6134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HMGA2-AS1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能影响胃癌的上皮间质转换(EMT)进程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826135" y="1203325"/>
            <a:ext cx="7491730" cy="3663950"/>
            <a:chOff x="1605" y="1102"/>
            <a:chExt cx="11798" cy="577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1605" y="1102"/>
              <a:ext cx="11676" cy="2540"/>
              <a:chOff x="1605" y="1102"/>
              <a:chExt cx="11676" cy="2540"/>
            </a:xfrm>
          </p:grpSpPr>
          <p:cxnSp>
            <p:nvCxnSpPr>
              <p:cNvPr id="39" name="直接连接符 38"/>
              <p:cNvCxnSpPr/>
              <p:nvPr/>
            </p:nvCxnSpPr>
            <p:spPr>
              <a:xfrm flipV="1">
                <a:off x="3819" y="1669"/>
                <a:ext cx="4252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9029" y="1669"/>
                <a:ext cx="4252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1" name="文本框 24"/>
              <p:cNvSpPr txBox="1"/>
              <p:nvPr/>
            </p:nvSpPr>
            <p:spPr>
              <a:xfrm>
                <a:off x="5154" y="1102"/>
                <a:ext cx="1467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1600" b="1">
                    <a:latin typeface="Times New Roman" panose="02020603050405020304" charset="0"/>
                    <a:ea typeface="宋体" panose="02010600030101010101" pitchFamily="2" charset="-122"/>
                  </a:rPr>
                  <a:t>HGC-27</a:t>
                </a:r>
                <a:endParaRPr lang="en-US" altLang="zh-CN" sz="1600" b="1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文本框 25"/>
              <p:cNvSpPr txBox="1"/>
              <p:nvPr/>
            </p:nvSpPr>
            <p:spPr>
              <a:xfrm>
                <a:off x="10347" y="1102"/>
                <a:ext cx="1663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1600" b="1">
                    <a:latin typeface="Times New Roman" panose="02020603050405020304" charset="0"/>
                    <a:ea typeface="宋体" panose="02010600030101010101" pitchFamily="2" charset="-122"/>
                  </a:rPr>
                  <a:t>MGC-803</a:t>
                </a:r>
                <a:endParaRPr lang="en-US" altLang="zh-CN" sz="1600" b="1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文本框 2"/>
              <p:cNvSpPr txBox="1"/>
              <p:nvPr/>
            </p:nvSpPr>
            <p:spPr>
              <a:xfrm>
                <a:off x="1605" y="1911"/>
                <a:ext cx="1879" cy="3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900" b="1">
                    <a:latin typeface="Times New Roman" panose="02020603050405020304" charset="0"/>
                    <a:ea typeface="黑体" panose="02010609060101010101" charset="-122"/>
                  </a:rPr>
                  <a:t>shHMGA2-AS1-NC</a:t>
                </a:r>
                <a:endParaRPr lang="en-US" altLang="zh-CN" sz="1400" b="1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44" name="文本框 4"/>
              <p:cNvSpPr txBox="1"/>
              <p:nvPr/>
            </p:nvSpPr>
            <p:spPr>
              <a:xfrm>
                <a:off x="1747" y="2819"/>
                <a:ext cx="1745" cy="3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900" b="1">
                    <a:latin typeface="Times New Roman" panose="02020603050405020304" charset="0"/>
                    <a:ea typeface="黑体" panose="02010609060101010101" charset="-122"/>
                  </a:rPr>
                  <a:t>sh</a:t>
                </a:r>
                <a:r>
                  <a:rPr lang="en-US" altLang="zh-CN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HMGA2</a:t>
                </a:r>
                <a:r>
                  <a:rPr lang="zh-CN" altLang="en-US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-AS1</a:t>
                </a:r>
                <a:r>
                  <a:rPr lang="en-US" altLang="zh-CN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-2</a:t>
                </a:r>
                <a:endParaRPr lang="en-US" altLang="zh-CN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5" name="文本框 4"/>
              <p:cNvSpPr txBox="1"/>
              <p:nvPr/>
            </p:nvSpPr>
            <p:spPr>
              <a:xfrm>
                <a:off x="1739" y="3272"/>
                <a:ext cx="1745" cy="3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900" b="1">
                    <a:latin typeface="Times New Roman" panose="02020603050405020304" charset="0"/>
                    <a:ea typeface="黑体" panose="02010609060101010101" charset="-122"/>
                  </a:rPr>
                  <a:t>sh</a:t>
                </a:r>
                <a:r>
                  <a:rPr lang="en-US" altLang="zh-CN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HMGA2</a:t>
                </a:r>
                <a:r>
                  <a:rPr lang="zh-CN" altLang="en-US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-AS1</a:t>
                </a:r>
                <a:r>
                  <a:rPr lang="en-US" altLang="zh-CN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-3</a:t>
                </a:r>
                <a:endParaRPr lang="en-US" altLang="zh-CN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6" name="文本框 4"/>
              <p:cNvSpPr txBox="1"/>
              <p:nvPr/>
            </p:nvSpPr>
            <p:spPr>
              <a:xfrm>
                <a:off x="1739" y="2365"/>
                <a:ext cx="1745" cy="3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900" b="1">
                    <a:latin typeface="Times New Roman" panose="02020603050405020304" charset="0"/>
                    <a:ea typeface="黑体" panose="02010609060101010101" charset="-122"/>
                  </a:rPr>
                  <a:t>sh</a:t>
                </a:r>
                <a:r>
                  <a:rPr lang="en-US" altLang="zh-CN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HMGA2</a:t>
                </a:r>
                <a:r>
                  <a:rPr lang="zh-CN" altLang="en-US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-AS1</a:t>
                </a:r>
                <a:r>
                  <a:rPr lang="en-US" altLang="zh-CN" sz="900" b="1"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-1</a:t>
                </a:r>
                <a:endParaRPr lang="en-US" altLang="zh-CN" sz="900" b="1">
                  <a:latin typeface="Times New Roman" panose="020206030504050203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 rot="0">
                <a:off x="4025" y="1876"/>
                <a:ext cx="357" cy="1767"/>
                <a:chOff x="3571" y="1875"/>
                <a:chExt cx="357" cy="1767"/>
              </a:xfrm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3587" y="1875"/>
                  <a:ext cx="310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＋</a:t>
                  </a:r>
                  <a:endPara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9" name="文本框 48"/>
                <p:cNvSpPr txBox="1"/>
                <p:nvPr/>
              </p:nvSpPr>
              <p:spPr>
                <a:xfrm>
                  <a:off x="3586" y="233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3571" y="2797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3571" y="325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 rot="0">
                <a:off x="5211" y="1876"/>
                <a:ext cx="357" cy="1767"/>
                <a:chOff x="3571" y="1875"/>
                <a:chExt cx="357" cy="1767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3587" y="1875"/>
                  <a:ext cx="310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－</a:t>
                  </a:r>
                  <a:endPara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3586" y="233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 b="1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＋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>
                  <a:off x="3571" y="2797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3571" y="325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 rot="0">
                <a:off x="6321" y="1876"/>
                <a:ext cx="357" cy="1767"/>
                <a:chOff x="3571" y="1875"/>
                <a:chExt cx="357" cy="1767"/>
              </a:xfrm>
            </p:grpSpPr>
            <p:sp>
              <p:nvSpPr>
                <p:cNvPr id="59" name="文本框 58"/>
                <p:cNvSpPr txBox="1"/>
                <p:nvPr/>
              </p:nvSpPr>
              <p:spPr>
                <a:xfrm>
                  <a:off x="3587" y="1875"/>
                  <a:ext cx="310" cy="628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  <a:p>
                  <a:pPr algn="ctr"/>
                  <a:endPara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" name="文本框 59"/>
                <p:cNvSpPr txBox="1"/>
                <p:nvPr/>
              </p:nvSpPr>
              <p:spPr>
                <a:xfrm>
                  <a:off x="3586" y="233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" name="文本框 60"/>
                <p:cNvSpPr txBox="1"/>
                <p:nvPr/>
              </p:nvSpPr>
              <p:spPr>
                <a:xfrm>
                  <a:off x="3571" y="2797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 b="1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＋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" name="文本框 61"/>
                <p:cNvSpPr txBox="1"/>
                <p:nvPr/>
              </p:nvSpPr>
              <p:spPr>
                <a:xfrm>
                  <a:off x="3571" y="325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rot="0">
                <a:off x="7417" y="1876"/>
                <a:ext cx="357" cy="1767"/>
                <a:chOff x="3571" y="1875"/>
                <a:chExt cx="357" cy="1767"/>
              </a:xfrm>
            </p:grpSpPr>
            <p:sp>
              <p:nvSpPr>
                <p:cNvPr id="64" name="文本框 63"/>
                <p:cNvSpPr txBox="1"/>
                <p:nvPr/>
              </p:nvSpPr>
              <p:spPr>
                <a:xfrm>
                  <a:off x="3587" y="1875"/>
                  <a:ext cx="310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－</a:t>
                  </a:r>
                  <a:endPara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" name="文本框 64"/>
                <p:cNvSpPr txBox="1"/>
                <p:nvPr/>
              </p:nvSpPr>
              <p:spPr>
                <a:xfrm>
                  <a:off x="3586" y="233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6" name="文本框 65"/>
                <p:cNvSpPr txBox="1"/>
                <p:nvPr/>
              </p:nvSpPr>
              <p:spPr>
                <a:xfrm>
                  <a:off x="3571" y="2797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7" name="文本框 66"/>
                <p:cNvSpPr txBox="1"/>
                <p:nvPr/>
              </p:nvSpPr>
              <p:spPr>
                <a:xfrm>
                  <a:off x="3571" y="325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 b="1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＋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 rot="0">
                <a:off x="9468" y="1876"/>
                <a:ext cx="357" cy="1767"/>
                <a:chOff x="3571" y="1875"/>
                <a:chExt cx="357" cy="1767"/>
              </a:xfrm>
            </p:grpSpPr>
            <p:sp>
              <p:nvSpPr>
                <p:cNvPr id="69" name="文本框 68"/>
                <p:cNvSpPr txBox="1"/>
                <p:nvPr/>
              </p:nvSpPr>
              <p:spPr>
                <a:xfrm>
                  <a:off x="3587" y="1875"/>
                  <a:ext cx="310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 b="1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＋</a:t>
                  </a:r>
                  <a:endPara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0" name="文本框 69"/>
                <p:cNvSpPr txBox="1"/>
                <p:nvPr/>
              </p:nvSpPr>
              <p:spPr>
                <a:xfrm>
                  <a:off x="3586" y="233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1" name="文本框 70"/>
                <p:cNvSpPr txBox="1"/>
                <p:nvPr/>
              </p:nvSpPr>
              <p:spPr>
                <a:xfrm>
                  <a:off x="3571" y="2797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" name="文本框 71"/>
                <p:cNvSpPr txBox="1"/>
                <p:nvPr/>
              </p:nvSpPr>
              <p:spPr>
                <a:xfrm>
                  <a:off x="3571" y="325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 rot="0">
                <a:off x="10488" y="1876"/>
                <a:ext cx="357" cy="1767"/>
                <a:chOff x="3571" y="1875"/>
                <a:chExt cx="357" cy="1767"/>
              </a:xfrm>
            </p:grpSpPr>
            <p:sp>
              <p:nvSpPr>
                <p:cNvPr id="74" name="文本框 73"/>
                <p:cNvSpPr txBox="1"/>
                <p:nvPr/>
              </p:nvSpPr>
              <p:spPr>
                <a:xfrm>
                  <a:off x="3587" y="1875"/>
                  <a:ext cx="310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－</a:t>
                  </a:r>
                  <a:endPara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5" name="文本框 74"/>
                <p:cNvSpPr txBox="1"/>
                <p:nvPr/>
              </p:nvSpPr>
              <p:spPr>
                <a:xfrm>
                  <a:off x="3586" y="233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 b="1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＋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6" name="文本框 75"/>
                <p:cNvSpPr txBox="1"/>
                <p:nvPr/>
              </p:nvSpPr>
              <p:spPr>
                <a:xfrm>
                  <a:off x="3571" y="2797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7" name="文本框 76"/>
                <p:cNvSpPr txBox="1"/>
                <p:nvPr/>
              </p:nvSpPr>
              <p:spPr>
                <a:xfrm>
                  <a:off x="3571" y="325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8" name="组合 77"/>
              <p:cNvGrpSpPr/>
              <p:nvPr/>
            </p:nvGrpSpPr>
            <p:grpSpPr>
              <a:xfrm rot="0">
                <a:off x="11509" y="1876"/>
                <a:ext cx="357" cy="1767"/>
                <a:chOff x="3571" y="1875"/>
                <a:chExt cx="357" cy="1767"/>
              </a:xfrm>
            </p:grpSpPr>
            <p:sp>
              <p:nvSpPr>
                <p:cNvPr id="79" name="文本框 78"/>
                <p:cNvSpPr txBox="1"/>
                <p:nvPr/>
              </p:nvSpPr>
              <p:spPr>
                <a:xfrm>
                  <a:off x="3587" y="1875"/>
                  <a:ext cx="310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－</a:t>
                  </a:r>
                  <a:endPara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0" name="文本框 79"/>
                <p:cNvSpPr txBox="1"/>
                <p:nvPr/>
              </p:nvSpPr>
              <p:spPr>
                <a:xfrm>
                  <a:off x="3586" y="233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7" name="文本框 86"/>
                <p:cNvSpPr txBox="1"/>
                <p:nvPr/>
              </p:nvSpPr>
              <p:spPr>
                <a:xfrm>
                  <a:off x="3571" y="2797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 b="1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＋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8" name="文本框 87"/>
                <p:cNvSpPr txBox="1"/>
                <p:nvPr/>
              </p:nvSpPr>
              <p:spPr>
                <a:xfrm>
                  <a:off x="3571" y="325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 rot="0">
                <a:off x="12529" y="1876"/>
                <a:ext cx="357" cy="1767"/>
                <a:chOff x="3571" y="1875"/>
                <a:chExt cx="357" cy="1767"/>
              </a:xfrm>
            </p:grpSpPr>
            <p:sp>
              <p:nvSpPr>
                <p:cNvPr id="90" name="文本框 89"/>
                <p:cNvSpPr txBox="1"/>
                <p:nvPr/>
              </p:nvSpPr>
              <p:spPr>
                <a:xfrm>
                  <a:off x="3587" y="1875"/>
                  <a:ext cx="310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－</a:t>
                  </a:r>
                  <a:endParaRPr lang="zh-CN" altLang="en-US" sz="1000" b="1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1" name="文本框 90"/>
                <p:cNvSpPr txBox="1"/>
                <p:nvPr/>
              </p:nvSpPr>
              <p:spPr>
                <a:xfrm>
                  <a:off x="3586" y="233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" name="文本框 91"/>
                <p:cNvSpPr txBox="1"/>
                <p:nvPr/>
              </p:nvSpPr>
              <p:spPr>
                <a:xfrm>
                  <a:off x="3571" y="2797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>
                      <a:latin typeface="宋体" panose="02010600030101010101" pitchFamily="2" charset="-122"/>
                      <a:ea typeface="宋体" panose="02010600030101010101" pitchFamily="2" charset="-122"/>
                    </a:rPr>
                    <a:t>－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3" name="文本框 92"/>
                <p:cNvSpPr txBox="1"/>
                <p:nvPr/>
              </p:nvSpPr>
              <p:spPr>
                <a:xfrm>
                  <a:off x="3571" y="3256"/>
                  <a:ext cx="342" cy="38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000" b="1"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＋</a:t>
                  </a:r>
                  <a:endParaRPr lang="zh-CN" altLang="en-US" sz="10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02" name="组合 101"/>
            <p:cNvGrpSpPr/>
            <p:nvPr/>
          </p:nvGrpSpPr>
          <p:grpSpPr>
            <a:xfrm>
              <a:off x="1739" y="3710"/>
              <a:ext cx="11664" cy="3162"/>
              <a:chOff x="1690" y="4277"/>
              <a:chExt cx="11664" cy="3162"/>
            </a:xfrm>
          </p:grpSpPr>
          <p:sp>
            <p:nvSpPr>
              <p:cNvPr id="68642" name="文本框 4"/>
              <p:cNvSpPr txBox="1"/>
              <p:nvPr/>
            </p:nvSpPr>
            <p:spPr>
              <a:xfrm>
                <a:off x="1690" y="5214"/>
                <a:ext cx="1730" cy="4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1400" b="1">
                    <a:latin typeface="Times New Roman" panose="02020603050405020304" charset="0"/>
                    <a:ea typeface="宋体" panose="02010600030101010101" pitchFamily="2" charset="-122"/>
                  </a:rPr>
                  <a:t>N-Cadherin</a:t>
                </a:r>
                <a:endParaRPr lang="en-US" altLang="zh-CN" sz="1400" b="1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8644" name="文本框 8"/>
              <p:cNvSpPr txBox="1"/>
              <p:nvPr/>
            </p:nvSpPr>
            <p:spPr>
              <a:xfrm>
                <a:off x="1805" y="6100"/>
                <a:ext cx="1410" cy="4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>
                  <a:buClrTx/>
                  <a:buFontTx/>
                </a:pPr>
                <a:r>
                  <a:rPr lang="en-US" altLang="zh-CN" sz="1400" b="1">
                    <a:latin typeface="Times New Roman" panose="02020603050405020304" charset="0"/>
                    <a:ea typeface="宋体" panose="02010600030101010101" pitchFamily="2" charset="-122"/>
                  </a:rPr>
                  <a:t>Vimentin</a:t>
                </a:r>
                <a:endParaRPr lang="en-US" altLang="zh-CN" sz="1400" b="1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68635" name="图片 2" descr="Vim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624" y="6042"/>
                <a:ext cx="4535" cy="5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04" name="图片 1" descr="N-cad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24" y="5126"/>
                <a:ext cx="4535" cy="59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08" name="图片 5" descr="N-cad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957" y="5126"/>
                <a:ext cx="4298" cy="60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09" name="图片 6" descr="Vim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902" y="6018"/>
                <a:ext cx="4453" cy="58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9658" name="图片 1" descr="E-cad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24" y="4277"/>
                <a:ext cx="4535" cy="5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9635" name="文本框 4"/>
              <p:cNvSpPr txBox="1"/>
              <p:nvPr/>
            </p:nvSpPr>
            <p:spPr>
              <a:xfrm>
                <a:off x="1692" y="4362"/>
                <a:ext cx="1728" cy="4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1400" b="1">
                    <a:latin typeface="Times New Roman" panose="02020603050405020304" charset="0"/>
                    <a:ea typeface="宋体" panose="02010600030101010101" pitchFamily="2" charset="-122"/>
                  </a:rPr>
                  <a:t>E-Cadherin</a:t>
                </a:r>
                <a:endParaRPr lang="en-US" altLang="zh-CN" sz="1400" b="1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70687" name="图片 6" descr="Vim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902" y="4306"/>
                <a:ext cx="4407" cy="55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8643" name="文本框 8"/>
              <p:cNvSpPr txBox="1"/>
              <p:nvPr/>
            </p:nvSpPr>
            <p:spPr>
              <a:xfrm>
                <a:off x="1854" y="6886"/>
                <a:ext cx="1405" cy="4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1400" b="1">
                    <a:latin typeface="Times New Roman" panose="02020603050405020304" charset="0"/>
                    <a:ea typeface="宋体" panose="02010600030101010101" pitchFamily="2" charset="-122"/>
                  </a:rPr>
                  <a:t>GAPDH</a:t>
                </a:r>
                <a:endParaRPr lang="en-US" altLang="zh-CN" sz="1400" b="1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71705" name="图片 2" descr="Vim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034" y="6813"/>
                <a:ext cx="4190" cy="5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0684" name="图片 3" descr="GAPDH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571" y="6751"/>
                <a:ext cx="4535" cy="68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843726" y="2173424"/>
            <a:ext cx="907098" cy="24489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000">
                <a:solidFill>
                  <a:srgbClr val="92D050"/>
                </a:solidFill>
                <a:latin typeface="Times New Roman" panose="02020603050405020304" charset="0"/>
                <a:cs typeface="Times New Roman" panose="02020603050405020304" charset="0"/>
              </a:rPr>
              <a:t>HMGA2-AS1</a:t>
            </a:r>
            <a:endParaRPr lang="en-US" altLang="zh-CN" sz="1000">
              <a:solidFill>
                <a:srgbClr val="92D05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5718" y="2355753"/>
            <a:ext cx="862736" cy="24489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000">
                <a:solidFill>
                  <a:schemeClr val="accent6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miR-204-5p</a:t>
            </a:r>
            <a:endParaRPr lang="en-US" altLang="zh-CN" sz="1000">
              <a:solidFill>
                <a:schemeClr val="accent6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718945" y="1228090"/>
            <a:ext cx="5768340" cy="2687320"/>
            <a:chOff x="2707" y="1934"/>
            <a:chExt cx="9084" cy="4232"/>
          </a:xfrm>
        </p:grpSpPr>
        <p:grpSp>
          <p:nvGrpSpPr>
            <p:cNvPr id="30" name="组合 29"/>
            <p:cNvGrpSpPr/>
            <p:nvPr/>
          </p:nvGrpSpPr>
          <p:grpSpPr>
            <a:xfrm>
              <a:off x="2707" y="1934"/>
              <a:ext cx="9085" cy="4232"/>
              <a:chOff x="3585" y="5458"/>
              <a:chExt cx="8713" cy="2458"/>
            </a:xfrm>
          </p:grpSpPr>
          <p:pic>
            <p:nvPicPr>
              <p:cNvPr id="3" name="图片 2" descr="WPS图片编辑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85" y="5458"/>
                <a:ext cx="8618" cy="2458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3666" y="5764"/>
                <a:ext cx="1303" cy="2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1000">
                    <a:solidFill>
                      <a:schemeClr val="accent6"/>
                    </a:solidFill>
                    <a:latin typeface="Times New Roman" panose="02020603050405020304" charset="0"/>
                    <a:cs typeface="Times New Roman" panose="02020603050405020304" charset="0"/>
                    <a:sym typeface="+mn-ea"/>
                  </a:rPr>
                  <a:t>miR-204-5p</a:t>
                </a:r>
                <a:endParaRPr lang="en-US" altLang="zh-CN" sz="1000">
                  <a:solidFill>
                    <a:schemeClr val="accent6"/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3776" y="7148"/>
                <a:ext cx="1370" cy="2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1000">
                    <a:solidFill>
                      <a:srgbClr val="92D05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HMGA2-AS1</a:t>
                </a:r>
                <a:endParaRPr lang="en-US" altLang="zh-CN" sz="1000">
                  <a:solidFill>
                    <a:srgbClr val="92D050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cxnSp>
            <p:nvCxnSpPr>
              <p:cNvPr id="8" name="直接箭头连接符 7"/>
              <p:cNvCxnSpPr/>
              <p:nvPr/>
            </p:nvCxnSpPr>
            <p:spPr>
              <a:xfrm flipV="1">
                <a:off x="6520" y="6716"/>
                <a:ext cx="680" cy="227"/>
              </a:xfrm>
              <a:prstGeom prst="straightConnector1">
                <a:avLst/>
              </a:prstGeom>
              <a:ln w="12700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/>
            </p:nvCxnSpPr>
            <p:spPr>
              <a:xfrm>
                <a:off x="6519" y="7112"/>
                <a:ext cx="341" cy="340"/>
              </a:xfrm>
              <a:prstGeom prst="straightConnector1">
                <a:avLst/>
              </a:prstGeom>
              <a:ln>
                <a:solidFill>
                  <a:schemeClr val="tx2">
                    <a:lumMod val="20000"/>
                    <a:lumOff val="8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文本框 9"/>
              <p:cNvSpPr txBox="1"/>
              <p:nvPr/>
            </p:nvSpPr>
            <p:spPr>
              <a:xfrm>
                <a:off x="7200" y="7092"/>
                <a:ext cx="1582" cy="2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000">
                    <a:solidFill>
                      <a:srgbClr val="00B05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HMGA2 mRNA</a:t>
                </a:r>
                <a:endParaRPr lang="en-US" altLang="zh-CN" sz="1000">
                  <a:solidFill>
                    <a:srgbClr val="00B050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7978" y="6157"/>
                <a:ext cx="1322" cy="2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1000" b="1">
                    <a:solidFill>
                      <a:schemeClr val="accent3">
                        <a:lumMod val="75000"/>
                      </a:schemeClr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XX mRNA</a:t>
                </a:r>
                <a:endParaRPr lang="en-US" altLang="zh-CN" sz="1000" b="1">
                  <a:solidFill>
                    <a:schemeClr val="accent3">
                      <a:lumMod val="75000"/>
                    </a:schemeClr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cxnSp>
            <p:nvCxnSpPr>
              <p:cNvPr id="14" name="直接箭头连接符 13"/>
              <p:cNvCxnSpPr/>
              <p:nvPr/>
            </p:nvCxnSpPr>
            <p:spPr>
              <a:xfrm flipV="1">
                <a:off x="9468" y="6545"/>
                <a:ext cx="680" cy="0"/>
              </a:xfrm>
              <a:prstGeom prst="straightConnector1">
                <a:avLst/>
              </a:prstGeom>
              <a:ln w="12700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箭头连接符 14"/>
              <p:cNvCxnSpPr/>
              <p:nvPr/>
            </p:nvCxnSpPr>
            <p:spPr>
              <a:xfrm>
                <a:off x="4478" y="6205"/>
                <a:ext cx="1134" cy="567"/>
              </a:xfrm>
              <a:prstGeom prst="straightConnector1">
                <a:avLst/>
              </a:prstGeom>
              <a:ln w="12700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箭头连接符 15"/>
              <p:cNvCxnSpPr/>
              <p:nvPr/>
            </p:nvCxnSpPr>
            <p:spPr>
              <a:xfrm flipV="1">
                <a:off x="4818" y="6998"/>
                <a:ext cx="794" cy="567"/>
              </a:xfrm>
              <a:prstGeom prst="straightConnector1">
                <a:avLst/>
              </a:prstGeom>
              <a:ln w="12700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箭头连接符 16"/>
              <p:cNvCxnSpPr/>
              <p:nvPr/>
            </p:nvCxnSpPr>
            <p:spPr>
              <a:xfrm flipV="1">
                <a:off x="8901" y="7425"/>
                <a:ext cx="680" cy="0"/>
              </a:xfrm>
              <a:prstGeom prst="straightConnector1">
                <a:avLst/>
              </a:prstGeom>
              <a:ln w="12700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文本框 17"/>
              <p:cNvSpPr txBox="1"/>
              <p:nvPr/>
            </p:nvSpPr>
            <p:spPr>
              <a:xfrm>
                <a:off x="10083" y="6424"/>
                <a:ext cx="746" cy="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b="1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anose="02020603050405020304" charset="0"/>
                    <a:cs typeface="Times New Roman" panose="02020603050405020304" charset="0"/>
                  </a:rPr>
                  <a:t>XX</a:t>
                </a:r>
                <a:endParaRPr lang="en-US" altLang="zh-CN" sz="12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cxnSp>
            <p:nvCxnSpPr>
              <p:cNvPr id="20" name="直接箭头连接符 19"/>
              <p:cNvCxnSpPr/>
              <p:nvPr/>
            </p:nvCxnSpPr>
            <p:spPr>
              <a:xfrm flipV="1">
                <a:off x="10611" y="6545"/>
                <a:ext cx="680" cy="0"/>
              </a:xfrm>
              <a:prstGeom prst="straightConnector1">
                <a:avLst/>
              </a:prstGeom>
              <a:ln w="12700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 flipV="1">
                <a:off x="10591" y="7425"/>
                <a:ext cx="454" cy="0"/>
              </a:xfrm>
              <a:prstGeom prst="straightConnector1">
                <a:avLst/>
              </a:prstGeom>
              <a:ln w="12700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文本框 21"/>
              <p:cNvSpPr txBox="1"/>
              <p:nvPr/>
            </p:nvSpPr>
            <p:spPr>
              <a:xfrm>
                <a:off x="11168" y="6419"/>
                <a:ext cx="807" cy="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1200" b="1">
                    <a:latin typeface="Times New Roman" panose="02020603050405020304" charset="0"/>
                    <a:cs typeface="Times New Roman" panose="02020603050405020304" charset="0"/>
                  </a:rPr>
                  <a:t>EMT</a:t>
                </a:r>
                <a:endParaRPr lang="en-US" altLang="zh-CN" sz="1200" b="1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9468" y="7320"/>
                <a:ext cx="1143" cy="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buClrTx/>
                  <a:buSzTx/>
                  <a:buFontTx/>
                </a:pPr>
                <a:r>
                  <a:rPr lang="en-US" altLang="zh-CN" sz="1200" b="1">
                    <a:latin typeface="Times New Roman" panose="02020603050405020304" charset="0"/>
                    <a:cs typeface="Times New Roman" panose="02020603050405020304" charset="0"/>
                  </a:rPr>
                  <a:t>HMGA2</a:t>
                </a:r>
                <a:endParaRPr lang="en-US" altLang="zh-CN" sz="1200" b="1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1044" y="7244"/>
                <a:ext cx="1254" cy="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200" b="1"/>
                  <a:t>增殖</a:t>
                </a:r>
                <a:endParaRPr lang="zh-CN" altLang="en-US" sz="1200" b="1"/>
              </a:p>
              <a:p>
                <a:pPr algn="ctr"/>
                <a:r>
                  <a:rPr lang="zh-CN" altLang="en-US" sz="1200" b="1"/>
                  <a:t>侵袭迁移</a:t>
                </a:r>
                <a:endParaRPr lang="zh-CN" altLang="en-US" sz="1200" b="1"/>
              </a:p>
            </p:txBody>
          </p:sp>
          <p:cxnSp>
            <p:nvCxnSpPr>
              <p:cNvPr id="27" name="直接箭头连接符 26"/>
              <p:cNvCxnSpPr>
                <a:stCxn id="25" idx="0"/>
                <a:endCxn id="22" idx="2"/>
              </p:cNvCxnSpPr>
              <p:nvPr/>
            </p:nvCxnSpPr>
            <p:spPr>
              <a:xfrm flipV="1">
                <a:off x="10039" y="6671"/>
                <a:ext cx="1533" cy="649"/>
              </a:xfrm>
              <a:prstGeom prst="straightConnector1">
                <a:avLst/>
              </a:prstGeom>
              <a:ln w="12700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" name="直接箭头连接符 1"/>
            <p:cNvCxnSpPr>
              <a:endCxn id="26" idx="0"/>
            </p:cNvCxnSpPr>
            <p:nvPr/>
          </p:nvCxnSpPr>
          <p:spPr>
            <a:xfrm>
              <a:off x="11055" y="4050"/>
              <a:ext cx="84" cy="959"/>
            </a:xfrm>
            <a:prstGeom prst="straightConnector1">
              <a:avLst/>
            </a:prstGeom>
            <a:ln w="12700" cmpd="sng">
              <a:solidFill>
                <a:schemeClr val="tx2">
                  <a:lumMod val="20000"/>
                  <a:lumOff val="80000"/>
                </a:schemeClr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5290" y="843280"/>
            <a:ext cx="577342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LncRNA能作为肿瘤细胞和免疫细胞之间的调节剂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779520" y="4228465"/>
            <a:ext cx="2522855" cy="2755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en-US" altLang="zh-CN" sz="1200" i="1" dirty="0">
                <a:latin typeface="Times New Roman" panose="02020603050405020304" charset="0"/>
                <a:cs typeface="Times New Roman" panose="02020603050405020304" charset="0"/>
              </a:rPr>
              <a:t>HMGA2-AS1</a:t>
            </a:r>
            <a:r>
              <a:rPr lang="zh-CN" altLang="en-US" sz="1200" i="1" dirty="0">
                <a:latin typeface="Times New Roman" panose="02020603050405020304" charset="0"/>
                <a:cs typeface="Times New Roman" panose="02020603050405020304" charset="0"/>
              </a:rPr>
              <a:t>在</a:t>
            </a:r>
            <a:r>
              <a:rPr lang="zh-CN" altLang="en-US" sz="1200" dirty="0"/>
              <a:t>肿瘤免疫中发挥作用</a:t>
            </a:r>
            <a:endParaRPr lang="zh-CN" altLang="en-US" sz="12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0045" y="1563370"/>
            <a:ext cx="8424230" cy="2520193"/>
            <a:chOff x="509" y="2689"/>
            <a:chExt cx="13267" cy="39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" y="2689"/>
              <a:ext cx="5257" cy="3969"/>
            </a:xfrm>
            <a:prstGeom prst="rect">
              <a:avLst/>
            </a:prstGeom>
          </p:spPr>
        </p:pic>
        <p:pic>
          <p:nvPicPr>
            <p:cNvPr id="4" name="图片 3" descr="图表&#10;&#10;描述已自动生成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" y="2689"/>
              <a:ext cx="3969" cy="3969"/>
            </a:xfrm>
            <a:prstGeom prst="rect">
              <a:avLst/>
            </a:prstGeom>
          </p:spPr>
        </p:pic>
        <p:pic>
          <p:nvPicPr>
            <p:cNvPr id="6" name="图片 5" descr="HMGA2-免疫浸润_棒棒糖图_2021-11-28_11_30_4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07" y="2689"/>
              <a:ext cx="3969" cy="3969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6406515" y="4228465"/>
            <a:ext cx="2236470" cy="2755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en-US" altLang="zh-CN" sz="1200" i="1" dirty="0">
                <a:latin typeface="Times New Roman" panose="02020603050405020304" charset="0"/>
                <a:cs typeface="Times New Roman" panose="02020603050405020304" charset="0"/>
              </a:rPr>
              <a:t>HMGA2</a:t>
            </a:r>
            <a:r>
              <a:rPr lang="zh-CN" altLang="en-US" sz="1200" i="1" dirty="0">
                <a:latin typeface="Times New Roman" panose="02020603050405020304" charset="0"/>
                <a:cs typeface="Times New Roman" panose="02020603050405020304" charset="0"/>
              </a:rPr>
              <a:t>在</a:t>
            </a:r>
            <a:r>
              <a:rPr lang="zh-CN" altLang="en-US" sz="1200" dirty="0"/>
              <a:t>肿瘤免疫中发挥作用</a:t>
            </a:r>
            <a:endParaRPr lang="zh-CN" altLang="en-US" sz="12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1950" y="4227830"/>
            <a:ext cx="33331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dirty="0">
                <a:latin typeface="Times New Roman" panose="02020603050405020304" charset="0"/>
                <a:cs typeface="Times New Roman" panose="02020603050405020304" charset="0"/>
              </a:rPr>
              <a:t>Chen, D et al.(2019). </a:t>
            </a:r>
            <a:r>
              <a:rPr lang="en-US" altLang="zh-CN" sz="1200" i="1" dirty="0">
                <a:latin typeface="Times New Roman" panose="02020603050405020304" charset="0"/>
                <a:cs typeface="Times New Roman" panose="02020603050405020304" charset="0"/>
              </a:rPr>
              <a:t>Frontiers in oncology</a:t>
            </a:r>
            <a:r>
              <a:rPr lang="en-US" altLang="zh-CN" sz="1200" dirty="0">
                <a:latin typeface="Times New Roman" panose="02020603050405020304" charset="0"/>
                <a:cs typeface="Times New Roman" panose="02020603050405020304" charset="0"/>
              </a:rPr>
              <a:t>, </a:t>
            </a:r>
            <a:r>
              <a:rPr lang="en-US" altLang="zh-CN" sz="1200" i="1" dirty="0">
                <a:latin typeface="Times New Roman" panose="02020603050405020304" charset="0"/>
                <a:cs typeface="Times New Roman" panose="02020603050405020304" charset="0"/>
              </a:rPr>
              <a:t>9</a:t>
            </a:r>
            <a:r>
              <a:rPr lang="en-US" altLang="zh-CN" sz="1200" dirty="0">
                <a:latin typeface="Times New Roman" panose="02020603050405020304" charset="0"/>
                <a:cs typeface="Times New Roman" panose="02020603050405020304" charset="0"/>
              </a:rPr>
              <a:t>, 739.</a:t>
            </a:r>
            <a:endParaRPr lang="en-US" altLang="zh-CN" sz="12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四、实验结果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27405" y="987425"/>
            <a:ext cx="735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 dirty="0">
                <a:ln w="6350">
                  <a:noFill/>
                </a:ln>
                <a:latin typeface="+mn-ea"/>
              </a:rPr>
              <a:t>总结</a:t>
            </a:r>
            <a:endParaRPr lang="zh-CN" altLang="en-US" sz="2000" b="1" dirty="0">
              <a:ln w="6350">
                <a:noFill/>
              </a:ln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405" y="1419860"/>
            <a:ext cx="72688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000"/>
              <a:t>、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LncRNA</a:t>
            </a:r>
            <a:r>
              <a:rPr lang="en-US" altLang="zh-CN" sz="2000"/>
              <a:t> </a:t>
            </a:r>
            <a:r>
              <a:rPr lang="en-US" altLang="zh-CN" sz="20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HMGA2-AS1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在胃癌组织和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胃癌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细胞系中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均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高表达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LncRNA</a:t>
            </a:r>
            <a:r>
              <a:rPr lang="en-US" altLang="zh-CN" sz="2000">
                <a:sym typeface="+mn-ea"/>
              </a:rPr>
              <a:t> </a:t>
            </a:r>
            <a:r>
              <a:rPr lang="en-US" altLang="zh-CN" sz="20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HMGA2-AS1</a:t>
            </a:r>
            <a:r>
              <a:rPr lang="zh-CN" altLang="en-US" sz="20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促进胃癌的增殖和侵袭迁移；</a:t>
            </a:r>
            <a:endParaRPr lang="zh-CN" altLang="en-US" sz="2000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LncRNA</a:t>
            </a:r>
            <a:r>
              <a:rPr lang="en-US" altLang="zh-CN" sz="2000">
                <a:sym typeface="+mn-ea"/>
              </a:rPr>
              <a:t> </a:t>
            </a:r>
            <a:r>
              <a:rPr lang="en-US" altLang="zh-CN" sz="20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HMGA2-AS1</a:t>
            </a:r>
            <a:r>
              <a:rPr lang="zh-CN" altLang="en-US" sz="20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对</a:t>
            </a:r>
            <a:r>
              <a:rPr lang="en-US" altLang="zh-CN" sz="20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HMGA2</a:t>
            </a:r>
            <a:r>
              <a:rPr lang="zh-CN" altLang="en-US" sz="20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存在正向调控作用；</a:t>
            </a:r>
            <a:endParaRPr lang="zh-CN" altLang="en-US" sz="2000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4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LncRNA</a:t>
            </a:r>
            <a:r>
              <a:rPr lang="en-US" altLang="zh-CN" sz="2000">
                <a:sym typeface="+mn-ea"/>
              </a:rPr>
              <a:t> </a:t>
            </a:r>
            <a:r>
              <a:rPr lang="en-US" altLang="zh-CN" sz="20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HMGA2-AS1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能影响胃癌的上皮间质转换(EMT)进程，具体分子机制下一步将继续探索；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、继续探索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LncRNA</a:t>
            </a:r>
            <a:r>
              <a:rPr lang="en-US" altLang="zh-CN" sz="2000">
                <a:sym typeface="+mn-ea"/>
              </a:rPr>
              <a:t> </a:t>
            </a:r>
            <a:r>
              <a:rPr lang="en-US" altLang="zh-CN" sz="20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HMGA2-AS1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在肿瘤免疫中的相关分子机制。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43755" y="2169795"/>
            <a:ext cx="265303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研究安排</a:t>
            </a:r>
            <a:endParaRPr lang="en-US" altLang="zh-CN" sz="4800" b="1" dirty="0">
              <a:ln w="6350">
                <a:noFill/>
              </a:ln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092898" y="2389605"/>
            <a:ext cx="557090" cy="362986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43305" y="981075"/>
            <a:ext cx="7049135" cy="3951605"/>
            <a:chOff x="1718" y="2462"/>
            <a:chExt cx="11101" cy="6223"/>
          </a:xfrm>
        </p:grpSpPr>
        <p:sp>
          <p:nvSpPr>
            <p:cNvPr id="12" name="矩形 11"/>
            <p:cNvSpPr/>
            <p:nvPr/>
          </p:nvSpPr>
          <p:spPr>
            <a:xfrm>
              <a:off x="7492" y="5336"/>
              <a:ext cx="2408" cy="33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ea typeface="仓耳今楷05-6763 W05" panose="02020400000000000000" pitchFamily="18" charset="-122"/>
                </a:rPr>
                <a:t>完成课题相关实验</a:t>
              </a:r>
              <a:endParaRPr lang="en-US" altLang="zh-CN" dirty="0">
                <a:solidFill>
                  <a:schemeClr val="accent5">
                    <a:lumMod val="75000"/>
                  </a:schemeClr>
                </a:solidFill>
                <a:ea typeface="仓耳今楷05-6763 W05" panose="02020400000000000000" pitchFamily="18" charset="-122"/>
              </a:endParaRPr>
            </a:p>
            <a:p>
              <a:pPr marL="285750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ea typeface="仓耳今楷05-6763 W05" panose="02020400000000000000" pitchFamily="18" charset="-122"/>
                </a:rPr>
                <a:t>整理数据</a:t>
              </a:r>
              <a:endParaRPr lang="en-US" altLang="zh-CN" dirty="0">
                <a:solidFill>
                  <a:schemeClr val="accent5">
                    <a:lumMod val="75000"/>
                  </a:schemeClr>
                </a:solidFill>
                <a:ea typeface="仓耳今楷05-6763 W05" panose="02020400000000000000" pitchFamily="18" charset="-122"/>
              </a:endParaRPr>
            </a:p>
            <a:p>
              <a:pPr marL="285750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ea typeface="仓耳今楷05-6763 W05" panose="02020400000000000000" pitchFamily="18" charset="-122"/>
                </a:rPr>
                <a:t>撰写论文</a:t>
              </a:r>
              <a:endParaRPr lang="en-US" altLang="zh-CN" dirty="0">
                <a:solidFill>
                  <a:schemeClr val="accent5">
                    <a:lumMod val="75000"/>
                  </a:schemeClr>
                </a:solidFill>
                <a:ea typeface="仓耳今楷05-6763 W05" panose="02020400000000000000" pitchFamily="18" charset="-122"/>
              </a:endParaRPr>
            </a:p>
            <a:p>
              <a:pPr marL="285750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zh-CN" altLang="en-US" dirty="0">
                <a:solidFill>
                  <a:schemeClr val="accent5">
                    <a:lumMod val="75000"/>
                  </a:schemeClr>
                </a:solidFill>
                <a:ea typeface="仓耳今楷05-6763 W05" panose="02020400000000000000" pitchFamily="18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718" y="2462"/>
              <a:ext cx="11101" cy="4281"/>
              <a:chOff x="1718" y="2462"/>
              <a:chExt cx="11101" cy="4281"/>
            </a:xfrm>
          </p:grpSpPr>
          <p:sp>
            <p:nvSpPr>
              <p:cNvPr id="35852" name="Oval 12"/>
              <p:cNvSpPr>
                <a:spLocks noChangeArrowheads="1"/>
              </p:cNvSpPr>
              <p:nvPr/>
            </p:nvSpPr>
            <p:spPr bwMode="auto">
              <a:xfrm>
                <a:off x="2295" y="2966"/>
                <a:ext cx="1535" cy="153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853" name="Freeform 13"/>
              <p:cNvSpPr/>
              <p:nvPr/>
            </p:nvSpPr>
            <p:spPr bwMode="auto">
              <a:xfrm>
                <a:off x="3063" y="2641"/>
                <a:ext cx="1085" cy="1093"/>
              </a:xfrm>
              <a:custGeom>
                <a:avLst/>
                <a:gdLst>
                  <a:gd name="T0" fmla="*/ 184 w 184"/>
                  <a:gd name="T1" fmla="*/ 185 h 185"/>
                  <a:gd name="T2" fmla="*/ 0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184" y="185"/>
                    </a:moveTo>
                    <a:cubicBezTo>
                      <a:pt x="184" y="83"/>
                      <a:pt x="102" y="0"/>
                      <a:pt x="0" y="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854" name="Oval 14"/>
              <p:cNvSpPr>
                <a:spLocks noChangeArrowheads="1"/>
              </p:cNvSpPr>
              <p:nvPr/>
            </p:nvSpPr>
            <p:spPr bwMode="auto">
              <a:xfrm>
                <a:off x="7890" y="2966"/>
                <a:ext cx="1530" cy="153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855" name="Freeform 15"/>
              <p:cNvSpPr/>
              <p:nvPr/>
            </p:nvSpPr>
            <p:spPr bwMode="auto">
              <a:xfrm>
                <a:off x="8660" y="2641"/>
                <a:ext cx="1085" cy="1093"/>
              </a:xfrm>
              <a:custGeom>
                <a:avLst/>
                <a:gdLst>
                  <a:gd name="T0" fmla="*/ 184 w 184"/>
                  <a:gd name="T1" fmla="*/ 185 h 185"/>
                  <a:gd name="T2" fmla="*/ 0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184" y="185"/>
                    </a:moveTo>
                    <a:cubicBezTo>
                      <a:pt x="184" y="83"/>
                      <a:pt x="101" y="0"/>
                      <a:pt x="0" y="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856" name="Oval 16"/>
              <p:cNvSpPr>
                <a:spLocks noChangeArrowheads="1"/>
              </p:cNvSpPr>
              <p:nvPr/>
            </p:nvSpPr>
            <p:spPr bwMode="auto">
              <a:xfrm>
                <a:off x="4995" y="4591"/>
                <a:ext cx="1535" cy="153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857" name="Freeform 17"/>
              <p:cNvSpPr/>
              <p:nvPr/>
            </p:nvSpPr>
            <p:spPr bwMode="auto">
              <a:xfrm>
                <a:off x="5763" y="5359"/>
                <a:ext cx="1092" cy="1093"/>
              </a:xfrm>
              <a:custGeom>
                <a:avLst/>
                <a:gdLst>
                  <a:gd name="T0" fmla="*/ 0 w 185"/>
                  <a:gd name="T1" fmla="*/ 185 h 185"/>
                  <a:gd name="T2" fmla="*/ 185 w 185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5" h="185">
                    <a:moveTo>
                      <a:pt x="0" y="185"/>
                    </a:moveTo>
                    <a:cubicBezTo>
                      <a:pt x="102" y="185"/>
                      <a:pt x="185" y="102"/>
                      <a:pt x="185" y="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858" name="Oval 18"/>
              <p:cNvSpPr>
                <a:spLocks noChangeArrowheads="1"/>
              </p:cNvSpPr>
              <p:nvPr/>
            </p:nvSpPr>
            <p:spPr bwMode="auto">
              <a:xfrm>
                <a:off x="10675" y="4591"/>
                <a:ext cx="1538" cy="153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859" name="Freeform 19"/>
              <p:cNvSpPr/>
              <p:nvPr/>
            </p:nvSpPr>
            <p:spPr bwMode="auto">
              <a:xfrm>
                <a:off x="11443" y="5359"/>
                <a:ext cx="1087" cy="1093"/>
              </a:xfrm>
              <a:custGeom>
                <a:avLst/>
                <a:gdLst>
                  <a:gd name="T0" fmla="*/ 0 w 184"/>
                  <a:gd name="T1" fmla="*/ 185 h 185"/>
                  <a:gd name="T2" fmla="*/ 184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0" y="185"/>
                    </a:moveTo>
                    <a:cubicBezTo>
                      <a:pt x="102" y="185"/>
                      <a:pt x="184" y="102"/>
                      <a:pt x="184" y="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860" name="Freeform 20"/>
              <p:cNvSpPr>
                <a:spLocks noEditPoints="1"/>
              </p:cNvSpPr>
              <p:nvPr/>
            </p:nvSpPr>
            <p:spPr bwMode="auto">
              <a:xfrm>
                <a:off x="11148" y="5064"/>
                <a:ext cx="592" cy="590"/>
              </a:xfrm>
              <a:custGeom>
                <a:avLst/>
                <a:gdLst>
                  <a:gd name="T0" fmla="*/ 100 w 100"/>
                  <a:gd name="T1" fmla="*/ 56 h 100"/>
                  <a:gd name="T2" fmla="*/ 44 w 100"/>
                  <a:gd name="T3" fmla="*/ 0 h 100"/>
                  <a:gd name="T4" fmla="*/ 40 w 100"/>
                  <a:gd name="T5" fmla="*/ 0 h 100"/>
                  <a:gd name="T6" fmla="*/ 40 w 100"/>
                  <a:gd name="T7" fmla="*/ 11 h 100"/>
                  <a:gd name="T8" fmla="*/ 0 w 100"/>
                  <a:gd name="T9" fmla="*/ 56 h 100"/>
                  <a:gd name="T10" fmla="*/ 44 w 100"/>
                  <a:gd name="T11" fmla="*/ 100 h 100"/>
                  <a:gd name="T12" fmla="*/ 69 w 100"/>
                  <a:gd name="T13" fmla="*/ 93 h 100"/>
                  <a:gd name="T14" fmla="*/ 89 w 100"/>
                  <a:gd name="T15" fmla="*/ 60 h 100"/>
                  <a:gd name="T16" fmla="*/ 100 w 100"/>
                  <a:gd name="T17" fmla="*/ 60 h 100"/>
                  <a:gd name="T18" fmla="*/ 100 w 100"/>
                  <a:gd name="T19" fmla="*/ 56 h 100"/>
                  <a:gd name="T20" fmla="*/ 64 w 100"/>
                  <a:gd name="T21" fmla="*/ 86 h 100"/>
                  <a:gd name="T22" fmla="*/ 44 w 100"/>
                  <a:gd name="T23" fmla="*/ 92 h 100"/>
                  <a:gd name="T24" fmla="*/ 8 w 100"/>
                  <a:gd name="T25" fmla="*/ 56 h 100"/>
                  <a:gd name="T26" fmla="*/ 40 w 100"/>
                  <a:gd name="T27" fmla="*/ 20 h 100"/>
                  <a:gd name="T28" fmla="*/ 40 w 100"/>
                  <a:gd name="T29" fmla="*/ 60 h 100"/>
                  <a:gd name="T30" fmla="*/ 80 w 100"/>
                  <a:gd name="T31" fmla="*/ 60 h 100"/>
                  <a:gd name="T32" fmla="*/ 64 w 100"/>
                  <a:gd name="T33" fmla="*/ 86 h 100"/>
                  <a:gd name="T34" fmla="*/ 49 w 100"/>
                  <a:gd name="T35" fmla="*/ 52 h 100"/>
                  <a:gd name="T36" fmla="*/ 49 w 100"/>
                  <a:gd name="T37" fmla="*/ 9 h 100"/>
                  <a:gd name="T38" fmla="*/ 91 w 100"/>
                  <a:gd name="T39" fmla="*/ 52 h 100"/>
                  <a:gd name="T40" fmla="*/ 49 w 100"/>
                  <a:gd name="T41" fmla="*/ 5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" h="100">
                    <a:moveTo>
                      <a:pt x="100" y="56"/>
                    </a:moveTo>
                    <a:cubicBezTo>
                      <a:pt x="100" y="25"/>
                      <a:pt x="75" y="0"/>
                      <a:pt x="4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17" y="14"/>
                      <a:pt x="0" y="33"/>
                      <a:pt x="0" y="56"/>
                    </a:cubicBezTo>
                    <a:cubicBezTo>
                      <a:pt x="0" y="80"/>
                      <a:pt x="20" y="100"/>
                      <a:pt x="44" y="100"/>
                    </a:cubicBezTo>
                    <a:cubicBezTo>
                      <a:pt x="53" y="100"/>
                      <a:pt x="62" y="98"/>
                      <a:pt x="69" y="93"/>
                    </a:cubicBezTo>
                    <a:cubicBezTo>
                      <a:pt x="80" y="85"/>
                      <a:pt x="87" y="73"/>
                      <a:pt x="89" y="60"/>
                    </a:cubicBezTo>
                    <a:cubicBezTo>
                      <a:pt x="100" y="60"/>
                      <a:pt x="100" y="60"/>
                      <a:pt x="100" y="60"/>
                    </a:cubicBezTo>
                    <a:lnTo>
                      <a:pt x="100" y="56"/>
                    </a:lnTo>
                    <a:close/>
                    <a:moveTo>
                      <a:pt x="64" y="86"/>
                    </a:moveTo>
                    <a:cubicBezTo>
                      <a:pt x="59" y="90"/>
                      <a:pt x="52" y="92"/>
                      <a:pt x="44" y="92"/>
                    </a:cubicBezTo>
                    <a:cubicBezTo>
                      <a:pt x="25" y="92"/>
                      <a:pt x="8" y="76"/>
                      <a:pt x="8" y="56"/>
                    </a:cubicBezTo>
                    <a:cubicBezTo>
                      <a:pt x="8" y="37"/>
                      <a:pt x="22" y="22"/>
                      <a:pt x="40" y="2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79" y="70"/>
                      <a:pt x="73" y="80"/>
                      <a:pt x="64" y="86"/>
                    </a:cubicBezTo>
                    <a:moveTo>
                      <a:pt x="49" y="52"/>
                    </a:moveTo>
                    <a:cubicBezTo>
                      <a:pt x="49" y="9"/>
                      <a:pt x="49" y="9"/>
                      <a:pt x="49" y="9"/>
                    </a:cubicBezTo>
                    <a:cubicBezTo>
                      <a:pt x="71" y="11"/>
                      <a:pt x="89" y="29"/>
                      <a:pt x="91" y="52"/>
                    </a:cubicBezTo>
                    <a:lnTo>
                      <a:pt x="49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35861" name="Group 21"/>
              <p:cNvGrpSpPr/>
              <p:nvPr/>
            </p:nvGrpSpPr>
            <p:grpSpPr bwMode="auto">
              <a:xfrm>
                <a:off x="5468" y="5099"/>
                <a:ext cx="590" cy="520"/>
                <a:chOff x="0" y="0"/>
                <a:chExt cx="236" cy="208"/>
              </a:xfrm>
            </p:grpSpPr>
            <p:sp>
              <p:nvSpPr>
                <p:cNvPr id="35862" name="Freeform 22"/>
                <p:cNvSpPr>
                  <a:spLocks noEditPoints="1"/>
                </p:cNvSpPr>
                <p:nvPr/>
              </p:nvSpPr>
              <p:spPr bwMode="auto">
                <a:xfrm>
                  <a:off x="0" y="45"/>
                  <a:ext cx="193" cy="163"/>
                </a:xfrm>
                <a:custGeom>
                  <a:avLst/>
                  <a:gdLst>
                    <a:gd name="T0" fmla="*/ 77 w 82"/>
                    <a:gd name="T1" fmla="*/ 0 h 69"/>
                    <a:gd name="T2" fmla="*/ 4 w 82"/>
                    <a:gd name="T3" fmla="*/ 0 h 69"/>
                    <a:gd name="T4" fmla="*/ 0 w 82"/>
                    <a:gd name="T5" fmla="*/ 4 h 69"/>
                    <a:gd name="T6" fmla="*/ 0 w 82"/>
                    <a:gd name="T7" fmla="*/ 65 h 69"/>
                    <a:gd name="T8" fmla="*/ 4 w 82"/>
                    <a:gd name="T9" fmla="*/ 69 h 69"/>
                    <a:gd name="T10" fmla="*/ 77 w 82"/>
                    <a:gd name="T11" fmla="*/ 69 h 69"/>
                    <a:gd name="T12" fmla="*/ 82 w 82"/>
                    <a:gd name="T13" fmla="*/ 65 h 69"/>
                    <a:gd name="T14" fmla="*/ 82 w 82"/>
                    <a:gd name="T15" fmla="*/ 40 h 69"/>
                    <a:gd name="T16" fmla="*/ 82 w 82"/>
                    <a:gd name="T17" fmla="*/ 29 h 69"/>
                    <a:gd name="T18" fmla="*/ 82 w 82"/>
                    <a:gd name="T19" fmla="*/ 4 h 69"/>
                    <a:gd name="T20" fmla="*/ 77 w 82"/>
                    <a:gd name="T21" fmla="*/ 0 h 69"/>
                    <a:gd name="T22" fmla="*/ 9 w 82"/>
                    <a:gd name="T23" fmla="*/ 61 h 69"/>
                    <a:gd name="T24" fmla="*/ 9 w 82"/>
                    <a:gd name="T25" fmla="*/ 9 h 69"/>
                    <a:gd name="T26" fmla="*/ 73 w 82"/>
                    <a:gd name="T27" fmla="*/ 9 h 69"/>
                    <a:gd name="T28" fmla="*/ 73 w 82"/>
                    <a:gd name="T29" fmla="*/ 25 h 69"/>
                    <a:gd name="T30" fmla="*/ 64 w 82"/>
                    <a:gd name="T31" fmla="*/ 25 h 69"/>
                    <a:gd name="T32" fmla="*/ 55 w 82"/>
                    <a:gd name="T33" fmla="*/ 35 h 69"/>
                    <a:gd name="T34" fmla="*/ 64 w 82"/>
                    <a:gd name="T35" fmla="*/ 44 h 69"/>
                    <a:gd name="T36" fmla="*/ 73 w 82"/>
                    <a:gd name="T37" fmla="*/ 44 h 69"/>
                    <a:gd name="T38" fmla="*/ 73 w 82"/>
                    <a:gd name="T39" fmla="*/ 61 h 69"/>
                    <a:gd name="T40" fmla="*/ 9 w 82"/>
                    <a:gd name="T41" fmla="*/ 6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2" h="69">
                      <a:moveTo>
                        <a:pt x="77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67"/>
                        <a:pt x="2" y="69"/>
                        <a:pt x="4" y="69"/>
                      </a:cubicBezTo>
                      <a:cubicBezTo>
                        <a:pt x="77" y="69"/>
                        <a:pt x="77" y="69"/>
                        <a:pt x="77" y="69"/>
                      </a:cubicBezTo>
                      <a:cubicBezTo>
                        <a:pt x="80" y="69"/>
                        <a:pt x="82" y="67"/>
                        <a:pt x="82" y="65"/>
                      </a:cubicBezTo>
                      <a:cubicBezTo>
                        <a:pt x="82" y="40"/>
                        <a:pt x="82" y="40"/>
                        <a:pt x="82" y="40"/>
                      </a:cubicBezTo>
                      <a:cubicBezTo>
                        <a:pt x="82" y="29"/>
                        <a:pt x="82" y="29"/>
                        <a:pt x="82" y="29"/>
                      </a:cubicBezTo>
                      <a:cubicBezTo>
                        <a:pt x="82" y="4"/>
                        <a:pt x="82" y="4"/>
                        <a:pt x="82" y="4"/>
                      </a:cubicBezTo>
                      <a:cubicBezTo>
                        <a:pt x="82" y="2"/>
                        <a:pt x="80" y="0"/>
                        <a:pt x="77" y="0"/>
                      </a:cubicBezTo>
                      <a:moveTo>
                        <a:pt x="9" y="61"/>
                      </a:move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73" y="9"/>
                        <a:pt x="73" y="9"/>
                        <a:pt x="73" y="9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64" y="25"/>
                        <a:pt x="64" y="25"/>
                        <a:pt x="64" y="25"/>
                      </a:cubicBezTo>
                      <a:cubicBezTo>
                        <a:pt x="59" y="25"/>
                        <a:pt x="55" y="29"/>
                        <a:pt x="55" y="35"/>
                      </a:cubicBezTo>
                      <a:cubicBezTo>
                        <a:pt x="55" y="40"/>
                        <a:pt x="59" y="44"/>
                        <a:pt x="6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61"/>
                        <a:pt x="73" y="61"/>
                        <a:pt x="73" y="61"/>
                      </a:cubicBezTo>
                      <a:lnTo>
                        <a:pt x="9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863" name="Freeform 23"/>
                <p:cNvSpPr/>
                <p:nvPr/>
              </p:nvSpPr>
              <p:spPr bwMode="auto">
                <a:xfrm>
                  <a:off x="44" y="0"/>
                  <a:ext cx="192" cy="165"/>
                </a:xfrm>
                <a:custGeom>
                  <a:avLst/>
                  <a:gdLst>
                    <a:gd name="T0" fmla="*/ 77 w 81"/>
                    <a:gd name="T1" fmla="*/ 0 h 70"/>
                    <a:gd name="T2" fmla="*/ 4 w 81"/>
                    <a:gd name="T3" fmla="*/ 0 h 70"/>
                    <a:gd name="T4" fmla="*/ 0 w 81"/>
                    <a:gd name="T5" fmla="*/ 4 h 70"/>
                    <a:gd name="T6" fmla="*/ 4 w 81"/>
                    <a:gd name="T7" fmla="*/ 9 h 70"/>
                    <a:gd name="T8" fmla="*/ 73 w 81"/>
                    <a:gd name="T9" fmla="*/ 9 h 70"/>
                    <a:gd name="T10" fmla="*/ 73 w 81"/>
                    <a:gd name="T11" fmla="*/ 65 h 70"/>
                    <a:gd name="T12" fmla="*/ 77 w 81"/>
                    <a:gd name="T13" fmla="*/ 70 h 70"/>
                    <a:gd name="T14" fmla="*/ 81 w 81"/>
                    <a:gd name="T15" fmla="*/ 65 h 70"/>
                    <a:gd name="T16" fmla="*/ 81 w 81"/>
                    <a:gd name="T17" fmla="*/ 4 h 70"/>
                    <a:gd name="T18" fmla="*/ 77 w 81"/>
                    <a:gd name="T1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1" h="70">
                      <a:moveTo>
                        <a:pt x="77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"/>
                        <a:pt x="2" y="9"/>
                        <a:pt x="4" y="9"/>
                      </a:cubicBezTo>
                      <a:cubicBezTo>
                        <a:pt x="73" y="9"/>
                        <a:pt x="73" y="9"/>
                        <a:pt x="73" y="9"/>
                      </a:cubicBezTo>
                      <a:cubicBezTo>
                        <a:pt x="73" y="65"/>
                        <a:pt x="73" y="65"/>
                        <a:pt x="73" y="65"/>
                      </a:cubicBezTo>
                      <a:cubicBezTo>
                        <a:pt x="73" y="68"/>
                        <a:pt x="75" y="70"/>
                        <a:pt x="77" y="70"/>
                      </a:cubicBezTo>
                      <a:cubicBezTo>
                        <a:pt x="79" y="70"/>
                        <a:pt x="81" y="68"/>
                        <a:pt x="81" y="65"/>
                      </a:cubicBezTo>
                      <a:cubicBezTo>
                        <a:pt x="81" y="4"/>
                        <a:pt x="81" y="4"/>
                        <a:pt x="81" y="4"/>
                      </a:cubicBezTo>
                      <a:cubicBezTo>
                        <a:pt x="81" y="2"/>
                        <a:pt x="79" y="0"/>
                        <a:pt x="77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35864" name="Group 24"/>
              <p:cNvGrpSpPr/>
              <p:nvPr/>
            </p:nvGrpSpPr>
            <p:grpSpPr bwMode="auto">
              <a:xfrm>
                <a:off x="8358" y="3439"/>
                <a:ext cx="597" cy="593"/>
                <a:chOff x="0" y="0"/>
                <a:chExt cx="239" cy="237"/>
              </a:xfrm>
            </p:grpSpPr>
            <p:sp>
              <p:nvSpPr>
                <p:cNvPr id="35865" name="Freeform 25"/>
                <p:cNvSpPr/>
                <p:nvPr/>
              </p:nvSpPr>
              <p:spPr bwMode="auto">
                <a:xfrm>
                  <a:off x="0" y="22"/>
                  <a:ext cx="217" cy="215"/>
                </a:xfrm>
                <a:custGeom>
                  <a:avLst/>
                  <a:gdLst>
                    <a:gd name="T0" fmla="*/ 87 w 92"/>
                    <a:gd name="T1" fmla="*/ 41 h 91"/>
                    <a:gd name="T2" fmla="*/ 83 w 92"/>
                    <a:gd name="T3" fmla="*/ 45 h 91"/>
                    <a:gd name="T4" fmla="*/ 83 w 92"/>
                    <a:gd name="T5" fmla="*/ 67 h 91"/>
                    <a:gd name="T6" fmla="*/ 73 w 92"/>
                    <a:gd name="T7" fmla="*/ 81 h 91"/>
                    <a:gd name="T8" fmla="*/ 68 w 92"/>
                    <a:gd name="T9" fmla="*/ 82 h 91"/>
                    <a:gd name="T10" fmla="*/ 24 w 92"/>
                    <a:gd name="T11" fmla="*/ 82 h 91"/>
                    <a:gd name="T12" fmla="*/ 9 w 92"/>
                    <a:gd name="T13" fmla="*/ 67 h 91"/>
                    <a:gd name="T14" fmla="*/ 9 w 92"/>
                    <a:gd name="T15" fmla="*/ 24 h 91"/>
                    <a:gd name="T16" fmla="*/ 24 w 92"/>
                    <a:gd name="T17" fmla="*/ 8 h 91"/>
                    <a:gd name="T18" fmla="*/ 46 w 92"/>
                    <a:gd name="T19" fmla="*/ 8 h 91"/>
                    <a:gd name="T20" fmla="*/ 50 w 92"/>
                    <a:gd name="T21" fmla="*/ 4 h 91"/>
                    <a:gd name="T22" fmla="*/ 46 w 92"/>
                    <a:gd name="T23" fmla="*/ 0 h 91"/>
                    <a:gd name="T24" fmla="*/ 24 w 92"/>
                    <a:gd name="T25" fmla="*/ 0 h 91"/>
                    <a:gd name="T26" fmla="*/ 0 w 92"/>
                    <a:gd name="T27" fmla="*/ 24 h 91"/>
                    <a:gd name="T28" fmla="*/ 0 w 92"/>
                    <a:gd name="T29" fmla="*/ 67 h 91"/>
                    <a:gd name="T30" fmla="*/ 24 w 92"/>
                    <a:gd name="T31" fmla="*/ 91 h 91"/>
                    <a:gd name="T32" fmla="*/ 68 w 92"/>
                    <a:gd name="T33" fmla="*/ 91 h 91"/>
                    <a:gd name="T34" fmla="*/ 76 w 92"/>
                    <a:gd name="T35" fmla="*/ 89 h 91"/>
                    <a:gd name="T36" fmla="*/ 92 w 92"/>
                    <a:gd name="T37" fmla="*/ 67 h 91"/>
                    <a:gd name="T38" fmla="*/ 92 w 92"/>
                    <a:gd name="T39" fmla="*/ 45 h 91"/>
                    <a:gd name="T40" fmla="*/ 87 w 92"/>
                    <a:gd name="T41" fmla="*/ 4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2" h="91">
                      <a:moveTo>
                        <a:pt x="87" y="41"/>
                      </a:moveTo>
                      <a:cubicBezTo>
                        <a:pt x="85" y="41"/>
                        <a:pt x="83" y="43"/>
                        <a:pt x="83" y="45"/>
                      </a:cubicBezTo>
                      <a:cubicBezTo>
                        <a:pt x="83" y="67"/>
                        <a:pt x="83" y="67"/>
                        <a:pt x="83" y="67"/>
                      </a:cubicBezTo>
                      <a:cubicBezTo>
                        <a:pt x="83" y="73"/>
                        <a:pt x="79" y="79"/>
                        <a:pt x="73" y="81"/>
                      </a:cubicBezTo>
                      <a:cubicBezTo>
                        <a:pt x="71" y="82"/>
                        <a:pt x="70" y="82"/>
                        <a:pt x="68" y="82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16" y="82"/>
                        <a:pt x="9" y="75"/>
                        <a:pt x="9" y="67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15"/>
                        <a:pt x="16" y="8"/>
                        <a:pt x="24" y="8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8" y="8"/>
                        <a:pt x="50" y="6"/>
                        <a:pt x="50" y="4"/>
                      </a:cubicBezTo>
                      <a:cubicBezTo>
                        <a:pt x="50" y="2"/>
                        <a:pt x="48" y="0"/>
                        <a:pt x="4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0"/>
                        <a:pt x="0" y="24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80"/>
                        <a:pt x="11" y="91"/>
                        <a:pt x="24" y="91"/>
                      </a:cubicBezTo>
                      <a:cubicBezTo>
                        <a:pt x="68" y="91"/>
                        <a:pt x="68" y="91"/>
                        <a:pt x="68" y="91"/>
                      </a:cubicBezTo>
                      <a:cubicBezTo>
                        <a:pt x="71" y="91"/>
                        <a:pt x="74" y="90"/>
                        <a:pt x="76" y="89"/>
                      </a:cubicBezTo>
                      <a:cubicBezTo>
                        <a:pt x="85" y="86"/>
                        <a:pt x="92" y="77"/>
                        <a:pt x="92" y="67"/>
                      </a:cubicBezTo>
                      <a:cubicBezTo>
                        <a:pt x="92" y="45"/>
                        <a:pt x="92" y="45"/>
                        <a:pt x="92" y="45"/>
                      </a:cubicBezTo>
                      <a:cubicBezTo>
                        <a:pt x="92" y="43"/>
                        <a:pt x="90" y="41"/>
                        <a:pt x="87" y="4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866" name="Freeform 26"/>
                <p:cNvSpPr>
                  <a:spLocks noEditPoints="1"/>
                </p:cNvSpPr>
                <p:nvPr/>
              </p:nvSpPr>
              <p:spPr bwMode="auto">
                <a:xfrm>
                  <a:off x="135" y="0"/>
                  <a:ext cx="104" cy="104"/>
                </a:xfrm>
                <a:custGeom>
                  <a:avLst/>
                  <a:gdLst>
                    <a:gd name="T0" fmla="*/ 22 w 44"/>
                    <a:gd name="T1" fmla="*/ 0 h 44"/>
                    <a:gd name="T2" fmla="*/ 0 w 44"/>
                    <a:gd name="T3" fmla="*/ 22 h 44"/>
                    <a:gd name="T4" fmla="*/ 22 w 44"/>
                    <a:gd name="T5" fmla="*/ 44 h 44"/>
                    <a:gd name="T6" fmla="*/ 44 w 44"/>
                    <a:gd name="T7" fmla="*/ 22 h 44"/>
                    <a:gd name="T8" fmla="*/ 22 w 44"/>
                    <a:gd name="T9" fmla="*/ 0 h 44"/>
                    <a:gd name="T10" fmla="*/ 22 w 44"/>
                    <a:gd name="T11" fmla="*/ 35 h 44"/>
                    <a:gd name="T12" fmla="*/ 8 w 44"/>
                    <a:gd name="T13" fmla="*/ 22 h 44"/>
                    <a:gd name="T14" fmla="*/ 22 w 44"/>
                    <a:gd name="T15" fmla="*/ 8 h 44"/>
                    <a:gd name="T16" fmla="*/ 35 w 44"/>
                    <a:gd name="T17" fmla="*/ 22 h 44"/>
                    <a:gd name="T18" fmla="*/ 22 w 44"/>
                    <a:gd name="T19" fmla="*/ 3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0"/>
                      </a:moveTo>
                      <a:cubicBezTo>
                        <a:pt x="10" y="0"/>
                        <a:pt x="0" y="9"/>
                        <a:pt x="0" y="22"/>
                      </a:cubicBezTo>
                      <a:cubicBezTo>
                        <a:pt x="0" y="34"/>
                        <a:pt x="10" y="44"/>
                        <a:pt x="22" y="44"/>
                      </a:cubicBezTo>
                      <a:cubicBezTo>
                        <a:pt x="34" y="44"/>
                        <a:pt x="44" y="34"/>
                        <a:pt x="44" y="22"/>
                      </a:cubicBezTo>
                      <a:cubicBezTo>
                        <a:pt x="44" y="9"/>
                        <a:pt x="34" y="0"/>
                        <a:pt x="22" y="0"/>
                      </a:cubicBezTo>
                      <a:moveTo>
                        <a:pt x="22" y="35"/>
                      </a:moveTo>
                      <a:cubicBezTo>
                        <a:pt x="14" y="35"/>
                        <a:pt x="8" y="29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ubicBezTo>
                        <a:pt x="29" y="8"/>
                        <a:pt x="35" y="14"/>
                        <a:pt x="35" y="22"/>
                      </a:cubicBezTo>
                      <a:cubicBezTo>
                        <a:pt x="35" y="29"/>
                        <a:pt x="29" y="35"/>
                        <a:pt x="22" y="35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867" name="Freeform 27"/>
                <p:cNvSpPr/>
                <p:nvPr/>
              </p:nvSpPr>
              <p:spPr bwMode="auto">
                <a:xfrm>
                  <a:off x="80" y="97"/>
                  <a:ext cx="57" cy="21"/>
                </a:xfrm>
                <a:custGeom>
                  <a:avLst/>
                  <a:gdLst>
                    <a:gd name="T0" fmla="*/ 0 w 24"/>
                    <a:gd name="T1" fmla="*/ 4 h 9"/>
                    <a:gd name="T2" fmla="*/ 5 w 24"/>
                    <a:gd name="T3" fmla="*/ 9 h 9"/>
                    <a:gd name="T4" fmla="*/ 20 w 24"/>
                    <a:gd name="T5" fmla="*/ 9 h 9"/>
                    <a:gd name="T6" fmla="*/ 24 w 24"/>
                    <a:gd name="T7" fmla="*/ 4 h 9"/>
                    <a:gd name="T8" fmla="*/ 20 w 24"/>
                    <a:gd name="T9" fmla="*/ 0 h 9"/>
                    <a:gd name="T10" fmla="*/ 5 w 24"/>
                    <a:gd name="T11" fmla="*/ 0 h 9"/>
                    <a:gd name="T12" fmla="*/ 0 w 24"/>
                    <a:gd name="T13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9">
                      <a:moveTo>
                        <a:pt x="0" y="4"/>
                      </a:moveTo>
                      <a:cubicBezTo>
                        <a:pt x="0" y="7"/>
                        <a:pt x="2" y="9"/>
                        <a:pt x="5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9"/>
                        <a:pt x="24" y="7"/>
                        <a:pt x="24" y="4"/>
                      </a:cubicBezTo>
                      <a:cubicBezTo>
                        <a:pt x="24" y="2"/>
                        <a:pt x="22" y="0"/>
                        <a:pt x="2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868" name="Freeform 28"/>
                <p:cNvSpPr/>
                <p:nvPr/>
              </p:nvSpPr>
              <p:spPr bwMode="auto">
                <a:xfrm>
                  <a:off x="80" y="140"/>
                  <a:ext cx="57" cy="21"/>
                </a:xfrm>
                <a:custGeom>
                  <a:avLst/>
                  <a:gdLst>
                    <a:gd name="T0" fmla="*/ 20 w 24"/>
                    <a:gd name="T1" fmla="*/ 0 h 9"/>
                    <a:gd name="T2" fmla="*/ 5 w 24"/>
                    <a:gd name="T3" fmla="*/ 0 h 9"/>
                    <a:gd name="T4" fmla="*/ 0 w 24"/>
                    <a:gd name="T5" fmla="*/ 4 h 9"/>
                    <a:gd name="T6" fmla="*/ 5 w 24"/>
                    <a:gd name="T7" fmla="*/ 9 h 9"/>
                    <a:gd name="T8" fmla="*/ 20 w 24"/>
                    <a:gd name="T9" fmla="*/ 9 h 9"/>
                    <a:gd name="T10" fmla="*/ 24 w 24"/>
                    <a:gd name="T11" fmla="*/ 4 h 9"/>
                    <a:gd name="T12" fmla="*/ 20 w 24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9">
                      <a:moveTo>
                        <a:pt x="20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"/>
                        <a:pt x="2" y="9"/>
                        <a:pt x="5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9"/>
                        <a:pt x="24" y="7"/>
                        <a:pt x="24" y="4"/>
                      </a:cubicBezTo>
                      <a:cubicBezTo>
                        <a:pt x="24" y="2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35869" name="Group 29"/>
              <p:cNvGrpSpPr/>
              <p:nvPr/>
            </p:nvGrpSpPr>
            <p:grpSpPr bwMode="auto">
              <a:xfrm>
                <a:off x="2768" y="3456"/>
                <a:ext cx="590" cy="593"/>
                <a:chOff x="0" y="0"/>
                <a:chExt cx="236" cy="237"/>
              </a:xfrm>
            </p:grpSpPr>
            <p:sp>
              <p:nvSpPr>
                <p:cNvPr id="35870" name="Freeform 30"/>
                <p:cNvSpPr>
                  <a:spLocks noEditPoints="1"/>
                </p:cNvSpPr>
                <p:nvPr/>
              </p:nvSpPr>
              <p:spPr bwMode="auto">
                <a:xfrm>
                  <a:off x="63" y="64"/>
                  <a:ext cx="109" cy="109"/>
                </a:xfrm>
                <a:custGeom>
                  <a:avLst/>
                  <a:gdLst>
                    <a:gd name="T0" fmla="*/ 40 w 46"/>
                    <a:gd name="T1" fmla="*/ 1 h 46"/>
                    <a:gd name="T2" fmla="*/ 13 w 46"/>
                    <a:gd name="T3" fmla="*/ 10 h 46"/>
                    <a:gd name="T4" fmla="*/ 13 w 46"/>
                    <a:gd name="T5" fmla="*/ 10 h 46"/>
                    <a:gd name="T6" fmla="*/ 12 w 46"/>
                    <a:gd name="T7" fmla="*/ 11 h 46"/>
                    <a:gd name="T8" fmla="*/ 12 w 46"/>
                    <a:gd name="T9" fmla="*/ 11 h 46"/>
                    <a:gd name="T10" fmla="*/ 11 w 46"/>
                    <a:gd name="T11" fmla="*/ 11 h 46"/>
                    <a:gd name="T12" fmla="*/ 11 w 46"/>
                    <a:gd name="T13" fmla="*/ 12 h 46"/>
                    <a:gd name="T14" fmla="*/ 11 w 46"/>
                    <a:gd name="T15" fmla="*/ 12 h 46"/>
                    <a:gd name="T16" fmla="*/ 10 w 46"/>
                    <a:gd name="T17" fmla="*/ 13 h 46"/>
                    <a:gd name="T18" fmla="*/ 10 w 46"/>
                    <a:gd name="T19" fmla="*/ 13 h 46"/>
                    <a:gd name="T20" fmla="*/ 0 w 46"/>
                    <a:gd name="T21" fmla="*/ 40 h 46"/>
                    <a:gd name="T22" fmla="*/ 1 w 46"/>
                    <a:gd name="T23" fmla="*/ 45 h 46"/>
                    <a:gd name="T24" fmla="*/ 4 w 46"/>
                    <a:gd name="T25" fmla="*/ 46 h 46"/>
                    <a:gd name="T26" fmla="*/ 6 w 46"/>
                    <a:gd name="T27" fmla="*/ 46 h 46"/>
                    <a:gd name="T28" fmla="*/ 33 w 46"/>
                    <a:gd name="T29" fmla="*/ 36 h 46"/>
                    <a:gd name="T30" fmla="*/ 33 w 46"/>
                    <a:gd name="T31" fmla="*/ 36 h 46"/>
                    <a:gd name="T32" fmla="*/ 34 w 46"/>
                    <a:gd name="T33" fmla="*/ 35 h 46"/>
                    <a:gd name="T34" fmla="*/ 34 w 46"/>
                    <a:gd name="T35" fmla="*/ 35 h 46"/>
                    <a:gd name="T36" fmla="*/ 35 w 46"/>
                    <a:gd name="T37" fmla="*/ 35 h 46"/>
                    <a:gd name="T38" fmla="*/ 35 w 46"/>
                    <a:gd name="T39" fmla="*/ 34 h 46"/>
                    <a:gd name="T40" fmla="*/ 35 w 46"/>
                    <a:gd name="T41" fmla="*/ 34 h 46"/>
                    <a:gd name="T42" fmla="*/ 36 w 46"/>
                    <a:gd name="T43" fmla="*/ 33 h 46"/>
                    <a:gd name="T44" fmla="*/ 36 w 46"/>
                    <a:gd name="T45" fmla="*/ 33 h 46"/>
                    <a:gd name="T46" fmla="*/ 45 w 46"/>
                    <a:gd name="T47" fmla="*/ 6 h 46"/>
                    <a:gd name="T48" fmla="*/ 44 w 46"/>
                    <a:gd name="T49" fmla="*/ 2 h 46"/>
                    <a:gd name="T50" fmla="*/ 40 w 46"/>
                    <a:gd name="T51" fmla="*/ 1 h 46"/>
                    <a:gd name="T52" fmla="*/ 12 w 46"/>
                    <a:gd name="T53" fmla="*/ 34 h 46"/>
                    <a:gd name="T54" fmla="*/ 16 w 46"/>
                    <a:gd name="T55" fmla="*/ 22 h 46"/>
                    <a:gd name="T56" fmla="*/ 24 w 46"/>
                    <a:gd name="T57" fmla="*/ 30 h 46"/>
                    <a:gd name="T58" fmla="*/ 12 w 46"/>
                    <a:gd name="T59" fmla="*/ 3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6" h="46">
                      <a:moveTo>
                        <a:pt x="40" y="1"/>
                      </a:move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2" y="10"/>
                        <a:pt x="12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1" y="11"/>
                        <a:pt x="11" y="11"/>
                      </a:cubicBezTo>
                      <a:cubicBezTo>
                        <a:pt x="11" y="11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0" y="12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2"/>
                        <a:pt x="0" y="43"/>
                        <a:pt x="1" y="45"/>
                      </a:cubicBezTo>
                      <a:cubicBezTo>
                        <a:pt x="2" y="45"/>
                        <a:pt x="3" y="46"/>
                        <a:pt x="4" y="46"/>
                      </a:cubicBezTo>
                      <a:cubicBezTo>
                        <a:pt x="5" y="46"/>
                        <a:pt x="5" y="46"/>
                        <a:pt x="6" y="4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4" y="36"/>
                        <a:pt x="34" y="35"/>
                        <a:pt x="34" y="35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4" y="35"/>
                        <a:pt x="35" y="35"/>
                        <a:pt x="35" y="35"/>
                      </a:cubicBezTo>
                      <a:cubicBezTo>
                        <a:pt x="35" y="35"/>
                        <a:pt x="35" y="34"/>
                        <a:pt x="35" y="34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5" y="34"/>
                        <a:pt x="35" y="34"/>
                        <a:pt x="36" y="33"/>
                      </a:cubicBezTo>
                      <a:cubicBezTo>
                        <a:pt x="36" y="33"/>
                        <a:pt x="36" y="33"/>
                        <a:pt x="36" y="33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6" y="4"/>
                        <a:pt x="46" y="3"/>
                        <a:pt x="44" y="2"/>
                      </a:cubicBezTo>
                      <a:cubicBezTo>
                        <a:pt x="43" y="0"/>
                        <a:pt x="42" y="0"/>
                        <a:pt x="40" y="1"/>
                      </a:cubicBezTo>
                      <a:moveTo>
                        <a:pt x="12" y="34"/>
                      </a:move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lnTo>
                        <a:pt x="12" y="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871" name="Freeform 3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36" cy="237"/>
                </a:xfrm>
                <a:custGeom>
                  <a:avLst/>
                  <a:gdLst>
                    <a:gd name="T0" fmla="*/ 81 w 100"/>
                    <a:gd name="T1" fmla="*/ 0 h 100"/>
                    <a:gd name="T2" fmla="*/ 18 w 100"/>
                    <a:gd name="T3" fmla="*/ 0 h 100"/>
                    <a:gd name="T4" fmla="*/ 0 w 100"/>
                    <a:gd name="T5" fmla="*/ 18 h 100"/>
                    <a:gd name="T6" fmla="*/ 0 w 100"/>
                    <a:gd name="T7" fmla="*/ 82 h 100"/>
                    <a:gd name="T8" fmla="*/ 18 w 100"/>
                    <a:gd name="T9" fmla="*/ 100 h 100"/>
                    <a:gd name="T10" fmla="*/ 81 w 100"/>
                    <a:gd name="T11" fmla="*/ 100 h 100"/>
                    <a:gd name="T12" fmla="*/ 85 w 100"/>
                    <a:gd name="T13" fmla="*/ 100 h 100"/>
                    <a:gd name="T14" fmla="*/ 100 w 100"/>
                    <a:gd name="T15" fmla="*/ 82 h 100"/>
                    <a:gd name="T16" fmla="*/ 100 w 100"/>
                    <a:gd name="T17" fmla="*/ 18 h 100"/>
                    <a:gd name="T18" fmla="*/ 81 w 100"/>
                    <a:gd name="T19" fmla="*/ 0 h 100"/>
                    <a:gd name="T20" fmla="*/ 92 w 100"/>
                    <a:gd name="T21" fmla="*/ 82 h 100"/>
                    <a:gd name="T22" fmla="*/ 84 w 100"/>
                    <a:gd name="T23" fmla="*/ 91 h 100"/>
                    <a:gd name="T24" fmla="*/ 81 w 100"/>
                    <a:gd name="T25" fmla="*/ 92 h 100"/>
                    <a:gd name="T26" fmla="*/ 18 w 100"/>
                    <a:gd name="T27" fmla="*/ 92 h 100"/>
                    <a:gd name="T28" fmla="*/ 8 w 100"/>
                    <a:gd name="T29" fmla="*/ 82 h 100"/>
                    <a:gd name="T30" fmla="*/ 8 w 100"/>
                    <a:gd name="T31" fmla="*/ 18 h 100"/>
                    <a:gd name="T32" fmla="*/ 18 w 100"/>
                    <a:gd name="T33" fmla="*/ 8 h 100"/>
                    <a:gd name="T34" fmla="*/ 81 w 100"/>
                    <a:gd name="T35" fmla="*/ 8 h 100"/>
                    <a:gd name="T36" fmla="*/ 92 w 100"/>
                    <a:gd name="T37" fmla="*/ 18 h 100"/>
                    <a:gd name="T38" fmla="*/ 92 w 100"/>
                    <a:gd name="T39" fmla="*/ 82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0" h="100">
                      <a:moveTo>
                        <a:pt x="81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92"/>
                        <a:pt x="8" y="100"/>
                        <a:pt x="18" y="100"/>
                      </a:cubicBezTo>
                      <a:cubicBezTo>
                        <a:pt x="81" y="100"/>
                        <a:pt x="81" y="100"/>
                        <a:pt x="81" y="100"/>
                      </a:cubicBezTo>
                      <a:cubicBezTo>
                        <a:pt x="83" y="100"/>
                        <a:pt x="84" y="100"/>
                        <a:pt x="85" y="100"/>
                      </a:cubicBezTo>
                      <a:cubicBezTo>
                        <a:pt x="94" y="98"/>
                        <a:pt x="100" y="90"/>
                        <a:pt x="100" y="82"/>
                      </a:cubicBezTo>
                      <a:cubicBezTo>
                        <a:pt x="100" y="18"/>
                        <a:pt x="100" y="18"/>
                        <a:pt x="100" y="18"/>
                      </a:cubicBezTo>
                      <a:cubicBezTo>
                        <a:pt x="100" y="8"/>
                        <a:pt x="92" y="0"/>
                        <a:pt x="81" y="0"/>
                      </a:cubicBezTo>
                      <a:moveTo>
                        <a:pt x="92" y="82"/>
                      </a:moveTo>
                      <a:cubicBezTo>
                        <a:pt x="92" y="86"/>
                        <a:pt x="88" y="90"/>
                        <a:pt x="84" y="91"/>
                      </a:cubicBezTo>
                      <a:cubicBezTo>
                        <a:pt x="83" y="92"/>
                        <a:pt x="82" y="92"/>
                        <a:pt x="81" y="92"/>
                      </a:cubicBezTo>
                      <a:cubicBezTo>
                        <a:pt x="18" y="92"/>
                        <a:pt x="18" y="92"/>
                        <a:pt x="18" y="92"/>
                      </a:cubicBezTo>
                      <a:cubicBezTo>
                        <a:pt x="13" y="92"/>
                        <a:pt x="8" y="87"/>
                        <a:pt x="8" y="82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3"/>
                        <a:pt x="13" y="8"/>
                        <a:pt x="18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87" y="8"/>
                        <a:pt x="92" y="13"/>
                        <a:pt x="92" y="18"/>
                      </a:cubicBezTo>
                      <a:lnTo>
                        <a:pt x="92" y="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1718" y="4844"/>
                <a:ext cx="2690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accent5">
                        <a:lumMod val="75000"/>
                      </a:schemeClr>
                    </a:solidFill>
                    <a:latin typeface="仓耳今楷05-6763 W05" panose="02020400000000000000" pitchFamily="18" charset="-122"/>
                    <a:ea typeface="仓耳今楷05-6763 W05" panose="02020400000000000000" pitchFamily="18" charset="-122"/>
                  </a:rPr>
                  <a:t>2020.09-2020.11</a:t>
                </a:r>
                <a:endParaRPr lang="zh-CN" altLang="en-US" sz="1600" dirty="0">
                  <a:solidFill>
                    <a:schemeClr val="accent5">
                      <a:lumMod val="75000"/>
                    </a:schemeClr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889" y="5359"/>
                <a:ext cx="2349" cy="13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285750" indent="-179705">
                  <a:lnSpc>
                    <a:spcPct val="150000"/>
                  </a:lnSpc>
                  <a:buFont typeface="Arial" panose="020B0604020202020204" pitchFamily="34" charset="0"/>
                  <a:buChar char="•"/>
                  <a:defRPr>
                    <a:solidFill>
                      <a:schemeClr val="accent5">
                        <a:lumMod val="75000"/>
                      </a:schemeClr>
                    </a:solidFill>
                    <a:ea typeface="仓耳今楷05-6763 W05" panose="02020400000000000000" pitchFamily="18" charset="-122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dirty="0"/>
                  <a:t>查阅文献</a:t>
                </a:r>
                <a:endParaRPr lang="en-US" altLang="zh-CN" dirty="0"/>
              </a:p>
              <a:p>
                <a:r>
                  <a:rPr lang="zh-CN" altLang="en-US" dirty="0"/>
                  <a:t>设计课题</a:t>
                </a:r>
                <a:endParaRPr lang="en-US" altLang="zh-CN" dirty="0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405" y="2462"/>
                <a:ext cx="2826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accent5">
                        <a:lumMod val="75000"/>
                      </a:schemeClr>
                    </a:solidFill>
                    <a:latin typeface="仓耳今楷05-6763 W05" panose="02020400000000000000" pitchFamily="18" charset="-122"/>
                    <a:ea typeface="仓耳今楷05-6763 W05" panose="02020400000000000000" pitchFamily="18" charset="-122"/>
                  </a:rPr>
                  <a:t>2020.11-2021.01</a:t>
                </a:r>
                <a:endParaRPr lang="zh-CN" altLang="en-US" sz="1600" dirty="0">
                  <a:solidFill>
                    <a:schemeClr val="accent5">
                      <a:lumMod val="75000"/>
                    </a:schemeClr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309" y="3016"/>
                <a:ext cx="3018" cy="13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179705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5">
                        <a:lumMod val="75000"/>
                      </a:schemeClr>
                    </a:solidFill>
                    <a:ea typeface="仓耳今楷05-6763 W05" panose="02020400000000000000" pitchFamily="18" charset="-122"/>
                  </a:rPr>
                  <a:t>学习实验技能</a:t>
                </a:r>
                <a:endParaRPr lang="en-US" altLang="zh-CN" dirty="0">
                  <a:solidFill>
                    <a:schemeClr val="accent5">
                      <a:lumMod val="75000"/>
                    </a:schemeClr>
                  </a:solidFill>
                  <a:ea typeface="仓耳今楷05-6763 W05" panose="02020400000000000000" pitchFamily="18" charset="-122"/>
                </a:endParaRPr>
              </a:p>
              <a:p>
                <a:pPr marL="285750" indent="-179705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5">
                        <a:lumMod val="75000"/>
                      </a:schemeClr>
                    </a:solidFill>
                    <a:ea typeface="仓耳今楷05-6763 W05" panose="02020400000000000000" pitchFamily="18" charset="-122"/>
                  </a:rPr>
                  <a:t>开展预实验</a:t>
                </a:r>
                <a:endParaRPr lang="zh-CN" altLang="en-US" dirty="0">
                  <a:solidFill>
                    <a:schemeClr val="accent5">
                      <a:lumMod val="75000"/>
                    </a:schemeClr>
                  </a:solidFill>
                  <a:ea typeface="仓耳今楷05-6763 W05" panose="02020400000000000000" pitchFamily="18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442" y="4844"/>
                <a:ext cx="2770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accent5">
                        <a:lumMod val="75000"/>
                      </a:schemeClr>
                    </a:solidFill>
                    <a:latin typeface="仓耳今楷05-6763 W05" panose="02020400000000000000" pitchFamily="18" charset="-122"/>
                    <a:ea typeface="仓耳今楷05-6763 W05" panose="02020400000000000000" pitchFamily="18" charset="-122"/>
                  </a:rPr>
                  <a:t>2021.02-2022.01</a:t>
                </a:r>
                <a:endParaRPr lang="zh-CN" altLang="en-US" sz="1600" dirty="0">
                  <a:solidFill>
                    <a:schemeClr val="accent5">
                      <a:lumMod val="75000"/>
                    </a:schemeClr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0067" y="3151"/>
                <a:ext cx="2752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accent5">
                        <a:lumMod val="75000"/>
                      </a:schemeClr>
                    </a:solidFill>
                    <a:latin typeface="仓耳今楷05-6763 W05" panose="02020400000000000000" pitchFamily="18" charset="-122"/>
                    <a:ea typeface="仓耳今楷05-6763 W05" panose="02020400000000000000" pitchFamily="18" charset="-122"/>
                  </a:rPr>
                  <a:t>2022.01-2023.06</a:t>
                </a:r>
                <a:endParaRPr lang="zh-CN" altLang="en-US" sz="1600" dirty="0">
                  <a:solidFill>
                    <a:schemeClr val="accent5">
                      <a:lumMod val="75000"/>
                    </a:schemeClr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0223" y="3606"/>
                <a:ext cx="2546" cy="7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179705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5">
                        <a:lumMod val="75000"/>
                      </a:schemeClr>
                    </a:solidFill>
                    <a:ea typeface="仓耳今楷05-6763 W05" panose="02020400000000000000" pitchFamily="18" charset="-122"/>
                  </a:rPr>
                  <a:t>开展新课题</a:t>
                </a:r>
                <a:endParaRPr lang="zh-CN" altLang="en-US" dirty="0">
                  <a:solidFill>
                    <a:schemeClr val="accent5">
                      <a:lumMod val="75000"/>
                    </a:schemeClr>
                  </a:solidFill>
                  <a:ea typeface="仓耳今楷05-6763 W05" panose="02020400000000000000" pitchFamily="18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五、研究安排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参考文献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39800" y="915035"/>
            <a:ext cx="7265035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[1] Sung H, et al. Global cancer statistics 2020: GLOBOCAN estimates of incidence and mortality worldwide for 36 cancers in 185 countries. CA Cancer J Clin. 2021;71:209–49.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[2] Esteller M． Non － coding ＲNAs in human disease［J］． Nat Ｒev Genet，2011，12( 12): 861 － 874.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[3] Schmitz SU，Grote P，Herrmann BG． Mechanisms of long noncoding ＲNA function in development and disease［J］． Cell Mol Life Sci，2016，73(13): 2491 － 2509.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[4] Dhanoa JK, Sethi RS, Verma R, Arora JS, Mukhopadhyay CS. Long non-Coding RNA: Its Evolutionary Relics and Biological Implications in Mammals: A Review. J Anim Sci Technol (2018) 60:25. doi: 10.1186/s40781-018-0183-7 .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[5] D'Angelo D，Mussnich P，Arra C，et al． Critical role of HMGA proteins in cancer cell chemoresistance［J］．J Mol Med ( Berl) ，2017，95(4) ：353-360.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[6] Sgarra R, Rustighi A, Tessari MA, et al. Nuclear phosphoproteins HMGA and their relationship with chromatin structure and cancer. FEBS Lett. 2004;574(1-3): 1-8. doi: 10.1016/j.febslet.2004.08.013[19] Sgarra R, Maurizio E,Zammitti S, Lo Sardo A, Giancotti V, Manfioletti G. Macroscopic differences in HMGA oncoproteins post-translational modifications:C-terminal phosphorylation of HMGA2 affects its DNA binding properties.J Proteome Res. 2009;8(6):2978-2989.doi: 10.1021/pr900087r.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[7] Fusco A, Fedele M. Roles of HMGA proteins in cancer. Nat Rev Cancer.2007;7(12): 899–910. doi:10.1038/nrc2271. 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[8] Zhang  S,  Mo  Q,  Wang  X.  Oncological  role  of  HMGA2  (Review). Int  J  Oncol. 2019;55(4): 775–788. doi:10.3892/ijo.2019.4856. 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[9] Xie SS，Jin J，Xu X，et al．Emerging roles of non-coding ＲNAs in gastric cancer: Pathogenesis and clinical implications［J］．World J Gastroenterol，2016，22 (3): 1213-1223.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[10] Brabletz  T,  Kalluri  R,  Nieto  MA,  Weinberg  RA.  EMT  in  cancer.  Nat  Rev  Cancer. 2018;18(2):128–134. doi: 10.1038/nrc.2017.118.  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[11] Wei CH, Wei LX, Lai MY, Chen JZ, Mo XJ. Effect of silencing of highmobility group A2 gene on gastric cancer MKN-45 cells. World J Gastroenterol. 2013;19(8): 1239–1246. doi:10.3748/wjg.v19.i8.1239. 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[12] HAYFLICK  L.  THE  LIMITED  IN  VITRO  LIFETIME  OF  HUMAN  DIPLOID  CELL STRAINS. Exp Cell Res. 1965;37: 614–636. doi:10.1016/0014-4827(65)90211-9.  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000">
                <a:latin typeface="Times New Roman" panose="02020603050405020304" charset="0"/>
                <a:cs typeface="Times New Roman" panose="02020603050405020304" charset="0"/>
              </a:rPr>
              <a:t>[13] Sun J，Sun B，Zhu D，et al．HMGA2 regulates CD44 expression to promote gastric cancer cell motility and sphere formation［J］． Am J Cancer Ｒes，2017，7(2): 260-274.</a:t>
            </a:r>
            <a:endParaRPr lang="zh-CN" altLang="en-US" sz="10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3031287" y="2283524"/>
            <a:ext cx="668442" cy="55512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72000" y="2169795"/>
            <a:ext cx="264858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ln w="6350">
                  <a:noFill/>
                </a:ln>
                <a:latin typeface="+mn-ea"/>
              </a:rPr>
              <a:t>研究背景</a:t>
            </a:r>
            <a:endParaRPr lang="zh-CN" altLang="en-US" sz="4800" b="1" dirty="0">
              <a:ln w="6350">
                <a:noFill/>
              </a:ln>
              <a:latin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矩形 1052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1366520" y="1957705"/>
            <a:ext cx="6410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敬请各位老师批评指正</a:t>
            </a:r>
            <a:endParaRPr lang="zh-CN" altLang="en-US" sz="4000" dirty="0">
              <a:ln w="6350">
                <a:noFill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1763688" y="2878611"/>
            <a:ext cx="5616624" cy="202560"/>
          </a:xfrm>
          <a:prstGeom prst="roundRect">
            <a:avLst>
              <a:gd name="adj" fmla="val 0"/>
            </a:avLst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THANK YOU FOR WATCHING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1475427" y="2787774"/>
            <a:ext cx="619200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1727201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3197226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4843464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6445251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8" name="Text Box 36"/>
          <p:cNvSpPr txBox="1">
            <a:spLocks noChangeArrowheads="1"/>
          </p:cNvSpPr>
          <p:nvPr/>
        </p:nvSpPr>
        <p:spPr bwMode="auto">
          <a:xfrm>
            <a:off x="1710514" y="3619216"/>
            <a:ext cx="9557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ONE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8469" name="Text Box 37"/>
          <p:cNvSpPr txBox="1">
            <a:spLocks noChangeArrowheads="1"/>
          </p:cNvSpPr>
          <p:nvPr/>
        </p:nvSpPr>
        <p:spPr bwMode="auto">
          <a:xfrm>
            <a:off x="3166899" y="3619216"/>
            <a:ext cx="9861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TWO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4769115" y="3619216"/>
            <a:ext cx="10615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THREE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6410792" y="3619216"/>
            <a:ext cx="10198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Head Title</a:t>
            </a:r>
            <a:endParaRPr lang="en-US" altLang="zh-CN" sz="800" dirty="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PRODUCT FOUR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2179320" y="720090"/>
            <a:ext cx="478536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华光细黑_CNKI" panose="02000500000000000000" charset="-122"/>
                <a:cs typeface="Times New Roman" panose="02020603050405020304" charset="0"/>
              </a:rPr>
              <a:t>2020</a:t>
            </a:r>
            <a:r>
              <a:rPr lang="zh-CN" altLang="en-US" sz="2400" b="1" dirty="0"/>
              <a:t>年最新数据显示：</a:t>
            </a:r>
            <a:r>
              <a:rPr lang="zh-CN" altLang="en-US" sz="2400" b="1" dirty="0">
                <a:solidFill>
                  <a:srgbClr val="FF0000"/>
                </a:solidFill>
              </a:rPr>
              <a:t>胃癌</a:t>
            </a:r>
            <a:r>
              <a:rPr lang="zh-CN" altLang="en-US" sz="2400" b="1" dirty="0">
                <a:solidFill>
                  <a:schemeClr val="tx1"/>
                </a:solidFill>
              </a:rPr>
              <a:t>在全球的发病率死亡率均高居前列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一、研究背景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pic>
        <p:nvPicPr>
          <p:cNvPr id="5" name="图片 4" descr="2020年癌症死亡病例前十类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280" y="2283460"/>
            <a:ext cx="3876716" cy="2160000"/>
          </a:xfrm>
          <a:prstGeom prst="rect">
            <a:avLst/>
          </a:prstGeom>
        </p:spPr>
      </p:pic>
      <p:pic>
        <p:nvPicPr>
          <p:cNvPr id="6" name="图片 5" descr="2020年癌症新发病例前十类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70" y="2283460"/>
            <a:ext cx="3765600" cy="2160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6400" y="1707515"/>
            <a:ext cx="42468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</a:rPr>
              <a:t>Number of new cases in 2020,both sexes,all ages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31055" y="1707515"/>
            <a:ext cx="39217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</a:rPr>
              <a:t>Number of deaths in 2020,both sexes,all ages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75965" y="3796030"/>
            <a:ext cx="725170" cy="215900"/>
          </a:xfrm>
          <a:prstGeom prst="rect">
            <a:avLst/>
          </a:prstGeom>
          <a:noFill/>
          <a:ln w="25400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71080" y="3696335"/>
            <a:ext cx="733425" cy="215900"/>
          </a:xfrm>
          <a:prstGeom prst="rect">
            <a:avLst/>
          </a:prstGeom>
          <a:noFill/>
          <a:ln w="25400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39085" y="4659630"/>
            <a:ext cx="34651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Times New Roman" panose="02020603050405020304" charset="0"/>
                <a:cs typeface="Times New Roman" panose="02020603050405020304" charset="0"/>
              </a:rPr>
              <a:t>Source:GLOBOCAN 2020: New Global Cancer Data</a:t>
            </a:r>
            <a:endParaRPr lang="en-US" altLang="zh-CN" sz="12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1727201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3197226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4843464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6445251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8" name="Text Box 36"/>
          <p:cNvSpPr txBox="1">
            <a:spLocks noChangeArrowheads="1"/>
          </p:cNvSpPr>
          <p:nvPr/>
        </p:nvSpPr>
        <p:spPr bwMode="auto">
          <a:xfrm>
            <a:off x="1710514" y="3619216"/>
            <a:ext cx="9557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ONE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8469" name="Text Box 37"/>
          <p:cNvSpPr txBox="1">
            <a:spLocks noChangeArrowheads="1"/>
          </p:cNvSpPr>
          <p:nvPr/>
        </p:nvSpPr>
        <p:spPr bwMode="auto">
          <a:xfrm>
            <a:off x="3166899" y="3619216"/>
            <a:ext cx="9861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TWO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4769115" y="3619216"/>
            <a:ext cx="10615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THREE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6410792" y="3619216"/>
            <a:ext cx="10198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Head Title</a:t>
            </a:r>
            <a:endParaRPr lang="en-US" altLang="zh-CN" sz="800" dirty="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PRODUCT FOUR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2176780" y="720090"/>
            <a:ext cx="478980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华光细黑_CNKI" panose="02000500000000000000" charset="-122"/>
                <a:cs typeface="Times New Roman" panose="02020603050405020304" charset="0"/>
              </a:rPr>
              <a:t>2020</a:t>
            </a:r>
            <a:r>
              <a:rPr lang="zh-CN" altLang="en-US" sz="2400" b="1" dirty="0"/>
              <a:t>年最新数据显示：</a:t>
            </a:r>
            <a:r>
              <a:rPr lang="zh-CN" altLang="en-US" sz="2400" b="1" dirty="0">
                <a:solidFill>
                  <a:srgbClr val="FF0000"/>
                </a:solidFill>
              </a:rPr>
              <a:t>胃癌</a:t>
            </a:r>
            <a:r>
              <a:rPr lang="zh-CN" altLang="en-US" sz="2400" b="1" dirty="0">
                <a:solidFill>
                  <a:schemeClr val="tx1"/>
                </a:solidFill>
              </a:rPr>
              <a:t>在中国的发病率死亡率仍然均高居前列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一、研究背景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89560" y="1707515"/>
            <a:ext cx="42468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</a:rPr>
              <a:t>Number of new cases in 2020,both sexes,all ages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3740" y="1707515"/>
            <a:ext cx="39217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</a:rPr>
              <a:t>Number of deaths in 2020,both sexes,all ages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 descr="2020年中国癌症死亡病例前十类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785" y="2283460"/>
            <a:ext cx="3709951" cy="2160000"/>
          </a:xfrm>
          <a:prstGeom prst="rect">
            <a:avLst/>
          </a:prstGeom>
        </p:spPr>
      </p:pic>
      <p:pic>
        <p:nvPicPr>
          <p:cNvPr id="9" name="图片 8" descr="2020年中国癌症新发病例前十类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30" y="2283460"/>
            <a:ext cx="3506865" cy="2160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97225" y="3772535"/>
            <a:ext cx="626110" cy="215900"/>
          </a:xfrm>
          <a:prstGeom prst="rect">
            <a:avLst/>
          </a:prstGeom>
          <a:noFill/>
          <a:ln w="25400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75780" y="4072890"/>
            <a:ext cx="711200" cy="248285"/>
          </a:xfrm>
          <a:prstGeom prst="rect">
            <a:avLst/>
          </a:prstGeom>
          <a:noFill/>
          <a:ln w="25400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39085" y="4659630"/>
            <a:ext cx="34651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Times New Roman" panose="02020603050405020304" charset="0"/>
                <a:cs typeface="Times New Roman" panose="02020603050405020304" charset="0"/>
              </a:rPr>
              <a:t>Source:GLOBOCAN 2020: New Global Cancer Data</a:t>
            </a:r>
            <a:endParaRPr lang="en-US" altLang="zh-CN" sz="12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1727201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3197226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4843464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6445251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9" name="Text Box 37"/>
          <p:cNvSpPr txBox="1">
            <a:spLocks noChangeArrowheads="1"/>
          </p:cNvSpPr>
          <p:nvPr/>
        </p:nvSpPr>
        <p:spPr bwMode="auto">
          <a:xfrm>
            <a:off x="3166899" y="3619216"/>
            <a:ext cx="9861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TWO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4769115" y="3619216"/>
            <a:ext cx="10615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THREE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6410792" y="3619216"/>
            <a:ext cx="10198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Head Title</a:t>
            </a:r>
            <a:endParaRPr lang="en-US" altLang="zh-CN" sz="800" dirty="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PRODUCT FOUR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一、研究背景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135" y="3535045"/>
            <a:ext cx="6984000" cy="1452574"/>
          </a:xfrm>
          <a:prstGeom prst="rect">
            <a:avLst/>
          </a:prstGeom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954530" y="698500"/>
            <a:ext cx="52343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LncRNA调控肿瘤细胞的生物学功能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16393" y="1716755"/>
            <a:ext cx="4101163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① 长度超过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200</a:t>
            </a:r>
            <a:r>
              <a:rPr lang="zh-CN" altLang="en-US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个核苷酸；</a:t>
            </a:r>
            <a:endParaRPr lang="en-US" altLang="zh-CN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② 不能编码蛋白质的转录本；</a:t>
            </a:r>
            <a:endParaRPr lang="en-US" altLang="zh-CN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③ 大部分</a:t>
            </a:r>
            <a:r>
              <a:rPr lang="en-US" altLang="zh-CN" b="1" kern="100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LncRNA</a:t>
            </a:r>
            <a:r>
              <a:rPr lang="zh-CN" altLang="en-US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转录和加工的方式</a:t>
            </a:r>
            <a:endParaRPr lang="en-US" altLang="zh-CN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altLang="en-US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与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mRNA</a:t>
            </a:r>
            <a:r>
              <a:rPr lang="zh-CN" altLang="en-US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的类似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43488" y="1347466"/>
            <a:ext cx="271907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长链非编码</a:t>
            </a:r>
            <a:r>
              <a:rPr lang="en-US" altLang="zh-CN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RNA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en-US" altLang="zh-CN" b="1" kern="100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LncRNA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):</a:t>
            </a:r>
            <a:endParaRPr lang="zh-CN" altLang="en-US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27172" y="1314446"/>
            <a:ext cx="3455941" cy="2149492"/>
            <a:chOff x="963" y="1895"/>
            <a:chExt cx="5556" cy="3385"/>
          </a:xfrm>
        </p:grpSpPr>
        <p:pic>
          <p:nvPicPr>
            <p:cNvPr id="16" name="图片 1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147" b="39267"/>
            <a:stretch>
              <a:fillRect/>
            </a:stretch>
          </p:blipFill>
          <p:spPr bwMode="auto">
            <a:xfrm>
              <a:off x="963" y="1895"/>
              <a:ext cx="5556" cy="3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文本框 20"/>
            <p:cNvSpPr txBox="1"/>
            <p:nvPr/>
          </p:nvSpPr>
          <p:spPr>
            <a:xfrm>
              <a:off x="1530" y="4050"/>
              <a:ext cx="7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2%</a:t>
              </a:r>
              <a:endParaRPr lang="en-US" altLang="zh-CN" sz="14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37" y="2803"/>
              <a:ext cx="96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98%</a:t>
              </a:r>
              <a:endParaRPr lang="en-US" altLang="zh-CN" sz="14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933918" y="4872411"/>
            <a:ext cx="5275580" cy="252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GB" altLang="zh-CN" sz="105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Zhang X, Wang W, Zhu W, et al. Mol Sci. 2019  </a:t>
            </a:r>
            <a:r>
              <a:rPr lang="en-US" altLang="zh-CN" sz="1050" dirty="0" err="1">
                <a:latin typeface="Times New Roman" panose="02020603050405020304" charset="0"/>
                <a:cs typeface="Times New Roman" panose="02020603050405020304" charset="0"/>
              </a:rPr>
              <a:t>Parasramka</a:t>
            </a:r>
            <a:r>
              <a:rPr lang="en-US" altLang="zh-CN" sz="1050" dirty="0">
                <a:latin typeface="Times New Roman" panose="02020603050405020304" charset="0"/>
                <a:cs typeface="Times New Roman" panose="02020603050405020304" charset="0"/>
              </a:rPr>
              <a:t> et al., 2016 (</a:t>
            </a:r>
            <a:r>
              <a:rPr lang="en-US" altLang="zh-CN" sz="1050" dirty="0" err="1">
                <a:latin typeface="Times New Roman" panose="02020603050405020304" charset="0"/>
                <a:cs typeface="Times New Roman" panose="02020603050405020304" charset="0"/>
              </a:rPr>
              <a:t>Pharmacol</a:t>
            </a:r>
            <a:r>
              <a:rPr lang="en-US" altLang="zh-CN" sz="105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1050" dirty="0" err="1">
                <a:latin typeface="Times New Roman" panose="02020603050405020304" charset="0"/>
                <a:cs typeface="Times New Roman" panose="02020603050405020304" charset="0"/>
              </a:rPr>
              <a:t>Therapeut</a:t>
            </a:r>
            <a:r>
              <a:rPr lang="en-US" altLang="zh-CN" sz="1050" dirty="0"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kumimoji="1" lang="zh-CN" altLang="en-US" sz="1050" i="1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5006976" y="1962756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9480" name="Line 24"/>
          <p:cNvSpPr>
            <a:spLocks noChangeShapeType="1"/>
          </p:cNvSpPr>
          <p:nvPr/>
        </p:nvSpPr>
        <p:spPr bwMode="auto">
          <a:xfrm>
            <a:off x="4991100" y="1975459"/>
            <a:ext cx="0" cy="228671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68070" y="772160"/>
            <a:ext cx="7007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已有文献报道的在胃癌中发挥重要功能的LncRNA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5154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一、研究背景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380" y="1275715"/>
            <a:ext cx="5603433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23215" y="1419860"/>
            <a:ext cx="2729230" cy="3312795"/>
            <a:chOff x="509" y="1895"/>
            <a:chExt cx="4298" cy="5217"/>
          </a:xfrm>
        </p:grpSpPr>
        <p:pic>
          <p:nvPicPr>
            <p:cNvPr id="1026" name="Picture 2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67" t="18527" r="10888" b="24561"/>
            <a:stretch>
              <a:fillRect/>
            </a:stretch>
          </p:blipFill>
          <p:spPr bwMode="auto">
            <a:xfrm>
              <a:off x="509" y="1895"/>
              <a:ext cx="4298" cy="3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" name="直接箭头连接符 1"/>
            <p:cNvCxnSpPr/>
            <p:nvPr/>
          </p:nvCxnSpPr>
          <p:spPr>
            <a:xfrm>
              <a:off x="2620" y="3710"/>
              <a:ext cx="0" cy="15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1215" y="5224"/>
              <a:ext cx="2810" cy="18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/>
              <a:r>
                <a:rPr lang="zh-CN" altLang="en-US" sz="2400" b="1" i="1" dirty="0">
                  <a:solidFill>
                    <a:srgbClr val="FF0000"/>
                  </a:solidFill>
                </a:rPr>
                <a:t>HMGA2-AS1</a:t>
              </a:r>
              <a:endParaRPr lang="zh-CN" altLang="en-US" sz="2400" b="1" i="1" dirty="0">
                <a:solidFill>
                  <a:srgbClr val="FF0000"/>
                </a:solidFill>
              </a:endParaRPr>
            </a:p>
            <a:p>
              <a:pPr algn="ctr"/>
              <a:r>
                <a:rPr lang="zh-CN" altLang="en-US" sz="2400" b="1" i="1" dirty="0"/>
                <a:t>LINC01235</a:t>
              </a:r>
              <a:endParaRPr lang="zh-CN" altLang="en-US" sz="2400" b="1" i="1" dirty="0"/>
            </a:p>
            <a:p>
              <a:pPr algn="ctr"/>
              <a:r>
                <a:rPr lang="zh-CN" altLang="en-US" sz="2400" b="1" i="1" dirty="0"/>
                <a:t>AC093895.1</a:t>
              </a:r>
              <a:endParaRPr lang="zh-CN" altLang="en-US" sz="2400" b="1" i="1" dirty="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78890" y="790575"/>
            <a:ext cx="6586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挑选胃癌和癌旁组织样品中差异表达的LncRNA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8" descr="图表, 散点图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1834515"/>
            <a:ext cx="2484120" cy="248412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584065" y="2677795"/>
            <a:ext cx="828040" cy="24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图表&#10;&#10;描述已自动生成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680" y="2176145"/>
            <a:ext cx="3276600" cy="180022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851525" y="2487295"/>
            <a:ext cx="607060" cy="19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3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一、研究背景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4515966"/>
            <a:ext cx="562832" cy="56283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59865" y="1707515"/>
            <a:ext cx="6223635" cy="2520315"/>
            <a:chOff x="2777" y="2348"/>
            <a:chExt cx="9801" cy="3969"/>
          </a:xfrm>
        </p:grpSpPr>
        <p:sp>
          <p:nvSpPr>
            <p:cNvPr id="19470" name="Rectangle 14"/>
            <p:cNvSpPr>
              <a:spLocks noChangeArrowheads="1"/>
            </p:cNvSpPr>
            <p:nvPr/>
          </p:nvSpPr>
          <p:spPr bwMode="auto">
            <a:xfrm>
              <a:off x="7248" y="4166"/>
              <a:ext cx="5330" cy="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bg1"/>
                  </a:solidFill>
                </a:rPr>
                <a:t>WHAT MAKES US</a:t>
              </a:r>
              <a:r>
                <a:rPr lang="zh-CN" altLang="en-US" sz="1000" b="1" dirty="0">
                  <a:solidFill>
                    <a:srgbClr val="7EA88C"/>
                  </a:solidFill>
                </a:rPr>
                <a:t> </a:t>
              </a:r>
              <a:r>
                <a:rPr lang="zh-CN" altLang="en-US" sz="1000" b="1" dirty="0">
                  <a:solidFill>
                    <a:schemeClr val="bg1"/>
                  </a:solidFill>
                </a:rPr>
                <a:t>IFFERENT</a:t>
              </a: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？</a:t>
              </a:r>
              <a:endParaRPr lang="zh-CN" altLang="zh-CN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zh-CN" sz="800" dirty="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 dirty="0">
                  <a:solidFill>
                    <a:schemeClr val="bg1"/>
                  </a:solidFill>
                </a:rPr>
                <a:t>templates</a:t>
              </a:r>
              <a:r>
                <a:rPr lang="en-US" altLang="zh-CN" sz="800" dirty="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We have many PowerPoint </a:t>
              </a:r>
              <a:r>
                <a:rPr lang="zh-CN" altLang="en-US" sz="800" dirty="0">
                  <a:solidFill>
                    <a:schemeClr val="bg1"/>
                  </a:solidFill>
                </a:rPr>
                <a:t>templates</a:t>
              </a:r>
              <a:r>
                <a:rPr lang="en-US" altLang="zh-CN" sz="800" dirty="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</a:t>
              </a:r>
              <a:r>
                <a:rPr lang="zh-CN" altLang="en-US" sz="800" dirty="0">
                  <a:solidFill>
                    <a:schemeClr val="bg1"/>
                  </a:solidFill>
                </a:rPr>
                <a:t>更多模板：亮亮图文旗舰店</a:t>
              </a:r>
              <a:r>
                <a:rPr lang="en-US" altLang="zh-CN" sz="800" dirty="0">
                  <a:solidFill>
                    <a:schemeClr val="bg1"/>
                  </a:solidFill>
                </a:rPr>
                <a:t>https://liangliangtuwen.tmall.com. 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19479" name="Rectangle 23"/>
            <p:cNvSpPr>
              <a:spLocks noChangeArrowheads="1"/>
            </p:cNvSpPr>
            <p:nvPr/>
          </p:nvSpPr>
          <p:spPr bwMode="auto">
            <a:xfrm>
              <a:off x="7885" y="3091"/>
              <a:ext cx="234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chemeClr val="bg1"/>
                  </a:solidFill>
                </a:rPr>
                <a:t>Insert Header Topic Here</a:t>
              </a:r>
              <a:endParaRPr lang="en-US" altLang="zh-CN" sz="1000">
                <a:solidFill>
                  <a:schemeClr val="bg1"/>
                </a:solidFill>
              </a:endParaRPr>
            </a:p>
          </p:txBody>
        </p:sp>
        <p:sp>
          <p:nvSpPr>
            <p:cNvPr id="19480" name="Line 24"/>
            <p:cNvSpPr>
              <a:spLocks noChangeShapeType="1"/>
            </p:cNvSpPr>
            <p:nvPr/>
          </p:nvSpPr>
          <p:spPr bwMode="auto">
            <a:xfrm>
              <a:off x="7860" y="3111"/>
              <a:ext cx="0" cy="36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1" name="图片 20" descr="图表&#10;&#10;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" y="2348"/>
              <a:ext cx="3969" cy="3969"/>
            </a:xfrm>
            <a:prstGeom prst="rect">
              <a:avLst/>
            </a:prstGeom>
          </p:spPr>
        </p:pic>
        <p:pic>
          <p:nvPicPr>
            <p:cNvPr id="23" name="图片 22" descr="图表, 箱线图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8" y="2349"/>
              <a:ext cx="3969" cy="3969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-81280" y="0"/>
            <a:ext cx="2457450" cy="720090"/>
            <a:chOff x="-128" y="0"/>
            <a:chExt cx="3870" cy="1134"/>
          </a:xfrm>
        </p:grpSpPr>
        <p:sp>
          <p:nvSpPr>
            <p:cNvPr id="3" name="Freeform 34"/>
            <p:cNvSpPr/>
            <p:nvPr/>
          </p:nvSpPr>
          <p:spPr bwMode="auto">
            <a:xfrm>
              <a:off x="0" y="0"/>
              <a:ext cx="3742" cy="1134"/>
            </a:xfrm>
            <a:custGeom>
              <a:avLst/>
              <a:gdLst/>
              <a:ahLst/>
              <a:cxnLst/>
              <a:rect l="l" t="t" r="r" b="b"/>
              <a:pathLst>
                <a:path w="4103747" h="1504766">
                  <a:moveTo>
                    <a:pt x="0" y="0"/>
                  </a:moveTo>
                  <a:cubicBezTo>
                    <a:pt x="442960" y="0"/>
                    <a:pt x="1380722" y="0"/>
                    <a:pt x="3365993" y="0"/>
                  </a:cubicBezTo>
                  <a:cubicBezTo>
                    <a:pt x="3759462" y="0"/>
                    <a:pt x="4103747" y="345356"/>
                    <a:pt x="4103747" y="764717"/>
                  </a:cubicBezTo>
                  <a:cubicBezTo>
                    <a:pt x="4103747" y="1159410"/>
                    <a:pt x="3759462" y="1504766"/>
                    <a:pt x="3365993" y="1504766"/>
                  </a:cubicBezTo>
                  <a:cubicBezTo>
                    <a:pt x="3365993" y="1504766"/>
                    <a:pt x="3365993" y="1504766"/>
                    <a:pt x="0" y="1504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-128" y="156"/>
              <a:ext cx="36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ln w="6350">
                    <a:noFill/>
                  </a:ln>
                  <a:latin typeface="+mn-ea"/>
                </a:rPr>
                <a:t>一、研究背景</a:t>
              </a:r>
              <a:endParaRPr lang="zh-CN" altLang="en-US" sz="2800" b="1" dirty="0">
                <a:ln w="6350">
                  <a:noFill/>
                </a:ln>
                <a:latin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47115" y="843280"/>
            <a:ext cx="7049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2400" b="1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HMGA2-AS1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与胃癌的生存与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预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后和临床分期相关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6146.525984251968,&quot;width&quot;:8472}"/>
</p:tagLst>
</file>

<file path=ppt/tags/tag2.xml><?xml version="1.0" encoding="utf-8"?>
<p:tagLst xmlns:p="http://schemas.openxmlformats.org/presentationml/2006/main">
  <p:tag name="KSO_WM_UNIT_PLACING_PICTURE_USER_VIEWPORT" val="{&quot;height&quot;:5381,&quot;width&quot;:5673}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EFAEE"/>
      </a:lt2>
      <a:accent1>
        <a:srgbClr val="12B789"/>
      </a:accent1>
      <a:accent2>
        <a:srgbClr val="FF9101"/>
      </a:accent2>
      <a:accent3>
        <a:srgbClr val="F8D158"/>
      </a:accent3>
      <a:accent4>
        <a:srgbClr val="F57365"/>
      </a:accent4>
      <a:accent5>
        <a:srgbClr val="7FC9EC"/>
      </a:accent5>
      <a:accent6>
        <a:srgbClr val="8689D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6197</Words>
  <Application>WPS 演示</Application>
  <PresentationFormat>全屏显示(16:9)</PresentationFormat>
  <Paragraphs>662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Times New Roman</vt:lpstr>
      <vt:lpstr>华光细黑_CNKI</vt:lpstr>
      <vt:lpstr>Calibri</vt:lpstr>
      <vt:lpstr>Impact</vt:lpstr>
      <vt:lpstr>Arial Unicode MS</vt:lpstr>
      <vt:lpstr>黑体</vt:lpstr>
      <vt:lpstr>仓耳今楷05-6763 W05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皓</cp:lastModifiedBy>
  <cp:revision>99</cp:revision>
  <dcterms:created xsi:type="dcterms:W3CDTF">2016-04-12T08:19:00Z</dcterms:created>
  <dcterms:modified xsi:type="dcterms:W3CDTF">2021-11-29T14:50:39Z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5001B3F9F5824007A1662391895C6C14</vt:lpwstr>
  </property>
</Properties>
</file>